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</p:sldMasterIdLst>
  <p:notesMasterIdLst>
    <p:notesMasterId r:id="rId45"/>
  </p:notesMasterIdLst>
  <p:sldIdLst>
    <p:sldId id="256" r:id="rId5"/>
    <p:sldId id="259" r:id="rId6"/>
    <p:sldId id="1443" r:id="rId7"/>
    <p:sldId id="4507" r:id="rId8"/>
    <p:sldId id="1173" r:id="rId9"/>
    <p:sldId id="4500" r:id="rId10"/>
    <p:sldId id="4501" r:id="rId11"/>
    <p:sldId id="583" r:id="rId12"/>
    <p:sldId id="4502" r:id="rId13"/>
    <p:sldId id="4503" r:id="rId14"/>
    <p:sldId id="1172" r:id="rId15"/>
    <p:sldId id="4506" r:id="rId16"/>
    <p:sldId id="4487" r:id="rId17"/>
    <p:sldId id="4488" r:id="rId18"/>
    <p:sldId id="870" r:id="rId19"/>
    <p:sldId id="1107" r:id="rId20"/>
    <p:sldId id="1108" r:id="rId21"/>
    <p:sldId id="874" r:id="rId22"/>
    <p:sldId id="875" r:id="rId23"/>
    <p:sldId id="1359" r:id="rId24"/>
    <p:sldId id="878" r:id="rId25"/>
    <p:sldId id="4508" r:id="rId26"/>
    <p:sldId id="4489" r:id="rId27"/>
    <p:sldId id="1167" r:id="rId28"/>
    <p:sldId id="1360" r:id="rId29"/>
    <p:sldId id="1361" r:id="rId30"/>
    <p:sldId id="1362" r:id="rId31"/>
    <p:sldId id="1363" r:id="rId32"/>
    <p:sldId id="1364" r:id="rId33"/>
    <p:sldId id="1365" r:id="rId34"/>
    <p:sldId id="1168" r:id="rId35"/>
    <p:sldId id="273" r:id="rId36"/>
    <p:sldId id="4509" r:id="rId37"/>
    <p:sldId id="264" r:id="rId38"/>
    <p:sldId id="1468" r:id="rId39"/>
    <p:sldId id="1455" r:id="rId40"/>
    <p:sldId id="1456" r:id="rId41"/>
    <p:sldId id="4498" r:id="rId42"/>
    <p:sldId id="4499" r:id="rId43"/>
    <p:sldId id="1176" r:id="rId44"/>
  </p:sldIdLst>
  <p:sldSz cx="12161838" cy="6858000"/>
  <p:notesSz cx="6797675" cy="9926638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5EE955-9707-406B-95C8-93F915D334D2}">
          <p14:sldIdLst>
            <p14:sldId id="256"/>
            <p14:sldId id="259"/>
            <p14:sldId id="1443"/>
            <p14:sldId id="4507"/>
            <p14:sldId id="1173"/>
            <p14:sldId id="4500"/>
            <p14:sldId id="4501"/>
            <p14:sldId id="583"/>
            <p14:sldId id="4502"/>
            <p14:sldId id="4503"/>
            <p14:sldId id="1172"/>
            <p14:sldId id="4506"/>
            <p14:sldId id="4487"/>
            <p14:sldId id="4488"/>
            <p14:sldId id="870"/>
            <p14:sldId id="1107"/>
            <p14:sldId id="1108"/>
            <p14:sldId id="874"/>
            <p14:sldId id="875"/>
            <p14:sldId id="1359"/>
            <p14:sldId id="878"/>
            <p14:sldId id="4508"/>
            <p14:sldId id="4489"/>
            <p14:sldId id="1167"/>
            <p14:sldId id="1360"/>
            <p14:sldId id="1361"/>
            <p14:sldId id="1362"/>
            <p14:sldId id="1363"/>
            <p14:sldId id="1364"/>
            <p14:sldId id="1365"/>
            <p14:sldId id="1168"/>
            <p14:sldId id="273"/>
            <p14:sldId id="4509"/>
            <p14:sldId id="264"/>
            <p14:sldId id="1468"/>
            <p14:sldId id="1455"/>
            <p14:sldId id="1456"/>
            <p14:sldId id="4498"/>
            <p14:sldId id="4499"/>
            <p14:sldId id="1176"/>
          </p14:sldIdLst>
        </p14:section>
        <p14:section name="Backup Slides" id="{6FE7F273-6A12-48F4-8151-B7C05B9C22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 Gordon" initials="LG" lastIdx="10" clrIdx="0"/>
  <p:cmAuthor id="2" name="Gilad Tzori" initials="GT" lastIdx="5" clrIdx="1">
    <p:extLst>
      <p:ext uri="{19B8F6BF-5375-455C-9EA6-DF929625EA0E}">
        <p15:presenceInfo xmlns:p15="http://schemas.microsoft.com/office/powerpoint/2012/main" userId="S::giladt@landalabs.com::6423c71c-55ba-41f2-8605-11bd299836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CA9"/>
    <a:srgbClr val="000000"/>
    <a:srgbClr val="00FF00"/>
    <a:srgbClr val="43C6F4"/>
    <a:srgbClr val="DFEDF9"/>
    <a:srgbClr val="FF33CC"/>
    <a:srgbClr val="FF85CE"/>
    <a:srgbClr val="FFCCFF"/>
    <a:srgbClr val="7CA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D9847-9F84-42FC-A120-2F647885A6AF}" v="73" dt="2020-08-25T17:41:22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85986" autoAdjust="0"/>
  </p:normalViewPr>
  <p:slideViewPr>
    <p:cSldViewPr snapToGrid="0">
      <p:cViewPr varScale="1">
        <p:scale>
          <a:sx n="62" d="100"/>
          <a:sy n="62" d="100"/>
        </p:scale>
        <p:origin x="306" y="60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Throughput (B1 Sheets/h)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45-4AD8-867D-A02BA1869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445-4AD8-867D-A02BA1869F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45-4AD8-867D-A02BA1869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445-4AD8-867D-A02BA1869F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45-4AD8-867D-A02BA1869FD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45-4AD8-867D-A02BA1869F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Landa S10</c:v>
                </c:pt>
                <c:pt idx="1">
                  <c:v>HP Indigo 12000 7C</c:v>
                </c:pt>
                <c:pt idx="2">
                  <c:v>HP Indigo 12000 4C</c:v>
                </c:pt>
                <c:pt idx="3">
                  <c:v>Konica Minolta KM-1</c:v>
                </c:pt>
                <c:pt idx="4">
                  <c:v>Heidelberg Primefire 106</c:v>
                </c:pt>
                <c:pt idx="5">
                  <c:v>Fujifilm Jet-Press 7205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6500</c:v>
                </c:pt>
                <c:pt idx="1">
                  <c:v>975</c:v>
                </c:pt>
                <c:pt idx="2">
                  <c:v>1725</c:v>
                </c:pt>
                <c:pt idx="3">
                  <c:v>1500</c:v>
                </c:pt>
                <c:pt idx="4">
                  <c:v>2500</c:v>
                </c:pt>
                <c:pt idx="5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5-4AD8-867D-A02BA1869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9425816"/>
        <c:axId val="539426144"/>
      </c:barChart>
      <c:catAx>
        <c:axId val="539425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26144"/>
        <c:crosses val="autoZero"/>
        <c:auto val="1"/>
        <c:lblAlgn val="ctr"/>
        <c:lblOffset val="100"/>
        <c:noMultiLvlLbl val="0"/>
      </c:catAx>
      <c:valAx>
        <c:axId val="53942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Throughput (Equivalent B1 SPH)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2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8" cy="498056"/>
          </a:xfrm>
          <a:prstGeom prst="rect">
            <a:avLst/>
          </a:prstGeom>
        </p:spPr>
        <p:txBody>
          <a:bodyPr vert="horz" lIns="91313" tIns="45656" rIns="91313" bIns="4565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8" cy="498056"/>
          </a:xfrm>
          <a:prstGeom prst="rect">
            <a:avLst/>
          </a:prstGeom>
        </p:spPr>
        <p:txBody>
          <a:bodyPr vert="horz" lIns="91313" tIns="45656" rIns="91313" bIns="45656" rtlCol="0"/>
          <a:lstStyle>
            <a:lvl1pPr algn="r">
              <a:defRPr sz="1200"/>
            </a:lvl1pPr>
          </a:lstStyle>
          <a:p>
            <a:fld id="{4A9BE0B3-D9AF-4ABD-8F95-A7E18B7F65F3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41425"/>
            <a:ext cx="59372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3" tIns="45656" rIns="91313" bIns="4565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13" tIns="45656" rIns="91313" bIns="45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8" cy="498055"/>
          </a:xfrm>
          <a:prstGeom prst="rect">
            <a:avLst/>
          </a:prstGeom>
        </p:spPr>
        <p:txBody>
          <a:bodyPr vert="horz" lIns="91313" tIns="45656" rIns="91313" bIns="4565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8" cy="498055"/>
          </a:xfrm>
          <a:prstGeom prst="rect">
            <a:avLst/>
          </a:prstGeom>
        </p:spPr>
        <p:txBody>
          <a:bodyPr vert="horz" lIns="91313" tIns="45656" rIns="91313" bIns="45656" rtlCol="0" anchor="b"/>
          <a:lstStyle>
            <a:lvl1pPr algn="r">
              <a:defRPr sz="1200"/>
            </a:lvl1pPr>
          </a:lstStyle>
          <a:p>
            <a:fld id="{B408B8F8-815B-4446-A8C7-76683A3AC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8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6E0F-3FE2-42D5-801A-ACC78191CEE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37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that we print in HIGH QUALITY on recycled stocks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>
                <a:solidFill>
                  <a:srgbClr val="723B8C"/>
                </a:solidFill>
              </a:rPr>
              <a:t>Attained relevant </a:t>
            </a:r>
            <a:r>
              <a:rPr lang="en-US" sz="1200" b="1" i="1" dirty="0">
                <a:solidFill>
                  <a:srgbClr val="723B8C"/>
                </a:solidFill>
              </a:rPr>
              <a:t>deinking and recycling certifications </a:t>
            </a:r>
            <a:r>
              <a:rPr lang="en-US" sz="1200" i="1" dirty="0">
                <a:solidFill>
                  <a:srgbClr val="723B8C"/>
                </a:solidFill>
              </a:rPr>
              <a:t>&amp; proof-points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Co2 Assessment &amp; Environmental Certifications</a:t>
            </a:r>
            <a:endParaRPr lang="en-IL" sz="1200" i="1" dirty="0">
              <a:solidFill>
                <a:srgbClr val="723B8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4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4431-4D18-4D28-B985-D31BF19677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2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6E0F-3FE2-42D5-801A-ACC78191CEE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229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54431-4D18-4D28-B985-D31BF19677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0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Paper support 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22A5-09CE-4DC3-AC60-0C2C432BD9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13F5E1-8DD7-4EF3-B3EB-8B7450DB90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6E0F-3FE2-42D5-801A-ACC78191CEEB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833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6E0F-3FE2-42D5-801A-ACC78191CEEB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854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6E0F-3FE2-42D5-801A-ACC78191CEEB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2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4431-4D18-4D28-B985-D31BF19677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8986" y="3200400"/>
            <a:ext cx="1063071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8986" y="3810000"/>
            <a:ext cx="8754706" cy="60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986" y="6248400"/>
            <a:ext cx="1033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2012-6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Corporation Ltd. All rights reserved. Landa, Nanographic Printing, Landa Nanographic Printing, Nanography, Landa Nanography,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NanoInk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Landa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NanoInk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 related logos and slogans are trademarks of</a:t>
            </a:r>
            <a:r>
              <a:rPr kumimoji="0" lang="en-US" sz="8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 Corporation Ltd. All other trademarks are the property of their respective owners. This information is subject to change without notice. This presentation may contain forward-looking statements that involve risks, uncertainties and assumptions and such statements should be viewed with according caution.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Corporation Ltd. shall under no circumstance be liable for technical or editorial omissions or errors.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214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8986" y="3200400"/>
            <a:ext cx="1063071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06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998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think-cell Slide" r:id="rId4" imgW="287" imgH="288" progId="TCLayout.ActiveDocument.1">
                  <p:embed/>
                </p:oleObj>
              </mc:Choice>
              <mc:Fallback>
                <p:oleObj name="think-cell Slide" r:id="rId4" imgW="287" imgH="28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ED9BF-1996-4975-A4C3-546BA9C4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0912-A44E-4C6B-90D1-01CB273F89E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85D52-A124-4972-A15E-A5B3004B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4F15D3-000F-459A-9062-816B1806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741-0D56-4D19-9B23-72FBA6532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1220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think-cell Slide" r:id="rId4" imgW="287" imgH="288" progId="TCLayout.ActiveDocument.1">
                  <p:embed/>
                </p:oleObj>
              </mc:Choice>
              <mc:Fallback>
                <p:oleObj name="think-cell Slide" r:id="rId4" imgW="287" imgH="28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092" y="1524000"/>
            <a:ext cx="5373591" cy="46021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8046" y="1524000"/>
            <a:ext cx="5375701" cy="46021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EF43-F277-4684-B35A-3150AB8BDAFE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4741-0D56-4D19-9B23-72FBA6532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3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12144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think-cell Slide" r:id="rId4" imgW="287" imgH="288" progId="TCLayout.ActiveDocument.1">
                  <p:embed/>
                </p:oleObj>
              </mc:Choice>
              <mc:Fallback>
                <p:oleObj name="think-cell Slide" r:id="rId4" imgW="287" imgH="28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12B8B8D-8DDF-4264-B897-EB0F0CB3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0912-A44E-4C6B-90D1-01CB273F89E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5FA726-BA79-47FE-A851-FF5099FE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AEEB5B-FC26-41ED-B626-E41C4248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741-0D56-4D19-9B23-72FBA6532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6625" y="44958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Thank</a:t>
            </a:r>
            <a:r>
              <a:rPr lang="en-US" sz="4400" b="1" baseline="0" dirty="0">
                <a:solidFill>
                  <a:schemeClr val="tx2"/>
                </a:solidFill>
              </a:rPr>
              <a:t> You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56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835524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think-cell Slide" r:id="rId12" imgW="287" imgH="288" progId="TCLayout.ActiveDocument.1">
                  <p:embed/>
                </p:oleObj>
              </mc:Choice>
              <mc:Fallback>
                <p:oleObj name="think-cell Slide" r:id="rId12" imgW="287" imgH="288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57704"/>
            <a:ext cx="10945654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447801"/>
            <a:ext cx="10945654" cy="4678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0912-A44E-4C6B-90D1-01CB273F89E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4741-0D56-4D19-9B23-72FBA6532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p3oePibEik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4.png"/><Relationship Id="rId3" Type="http://schemas.openxmlformats.org/officeDocument/2006/relationships/image" Target="../media/image27.tiff"/><Relationship Id="rId7" Type="http://schemas.openxmlformats.org/officeDocument/2006/relationships/image" Target="../media/image30.png"/><Relationship Id="rId12" Type="http://schemas.openxmlformats.org/officeDocument/2006/relationships/image" Target="../media/image33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32.jpeg"/><Relationship Id="rId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image" Target="../media/image28.tiff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6.tiff"/><Relationship Id="rId7" Type="http://schemas.openxmlformats.org/officeDocument/2006/relationships/image" Target="../media/image3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7.tiff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35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3E32-7AF2-47B0-AC1A-A5302C84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trillionths of a liter is equivalent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BAB4-37ED-4E75-83C3-793395B4D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C68-CBC9-4385-B88A-C4E465D5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0912-A44E-4C6B-90D1-01CB273F89E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1DEB4-9AA9-471F-BB87-6039A325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42A4-A69F-4078-A3B3-2314ED2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741-0D56-4D19-9B23-72FBA65327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4D3D7-C939-4105-9425-0847E771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17" y="1447801"/>
            <a:ext cx="10379152" cy="46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18" y="257704"/>
            <a:ext cx="10883027" cy="1096962"/>
          </a:xfrm>
        </p:spPr>
        <p:txBody>
          <a:bodyPr>
            <a:normAutofit/>
          </a:bodyPr>
          <a:lstStyle/>
          <a:p>
            <a:r>
              <a:rPr lang="en-US" dirty="0"/>
              <a:t>Landa S10 Nanographic Printing® Press 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919064" y="1441064"/>
            <a:ext cx="2818098" cy="7419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normAutofit/>
          </a:bodyPr>
          <a:lstStyle/>
          <a:p>
            <a:pPr marL="0" lvl="1"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Sheetfed press, simplex </a:t>
            </a:r>
          </a:p>
          <a:p>
            <a:pPr marL="0" lvl="1"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fully automated paper handling by Komori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5297" y="1446991"/>
            <a:ext cx="2751502" cy="1092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 anchor="t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rgbClr val="FFFF00"/>
                </a:solidFill>
                <a:latin typeface="+mj-lt"/>
              </a:rPr>
              <a:t>B1 </a:t>
            </a:r>
            <a:br>
              <a:rPr lang="en-US" sz="1300" dirty="0">
                <a:solidFill>
                  <a:srgbClr val="FFFF00"/>
                </a:solidFill>
                <a:latin typeface="+mj-lt"/>
              </a:rPr>
            </a:br>
            <a:r>
              <a:rPr lang="en-US" sz="1300" dirty="0">
                <a:solidFill>
                  <a:srgbClr val="FFFF00"/>
                </a:solidFill>
              </a:rPr>
              <a:t>Max sheet size - </a:t>
            </a:r>
            <a:r>
              <a:rPr lang="en-US" sz="1300" dirty="0">
                <a:solidFill>
                  <a:srgbClr val="FFFF00"/>
                </a:solidFill>
                <a:latin typeface="+mj-lt"/>
              </a:rPr>
              <a:t>750x1050 (29.5 x 41.3 in.)</a:t>
            </a:r>
            <a:br>
              <a:rPr lang="en-US" sz="1300" dirty="0">
                <a:solidFill>
                  <a:srgbClr val="FFFF00"/>
                </a:solidFill>
                <a:latin typeface="+mj-lt"/>
              </a:rPr>
            </a:br>
            <a:r>
              <a:rPr lang="en-US" sz="1300" dirty="0">
                <a:solidFill>
                  <a:srgbClr val="FFFF00"/>
                </a:solidFill>
                <a:latin typeface="+mj-lt"/>
              </a:rPr>
              <a:t>Max </a:t>
            </a:r>
            <a:r>
              <a:rPr lang="en-US" sz="1300" dirty="0">
                <a:solidFill>
                  <a:srgbClr val="FFFF00"/>
                </a:solidFill>
              </a:rPr>
              <a:t>printing area - </a:t>
            </a:r>
            <a:r>
              <a:rPr lang="en-US" sz="1300" dirty="0">
                <a:solidFill>
                  <a:srgbClr val="FFFF00"/>
                </a:solidFill>
                <a:latin typeface="+mj-lt"/>
              </a:rPr>
              <a:t>730x1032 (28.7 x 40.6 in.)</a:t>
            </a:r>
            <a:endParaRPr lang="en-US" sz="1300" dirty="0">
              <a:solidFill>
                <a:srgbClr val="FFFF00"/>
              </a:solidFill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064" y="2237697"/>
            <a:ext cx="2818098" cy="5203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 anchor="t">
            <a:normAutofit/>
          </a:bodyPr>
          <a:lstStyle/>
          <a:p>
            <a:pPr>
              <a:defRPr/>
            </a:pPr>
            <a:r>
              <a:rPr lang="en-US" sz="1300" b="1" dirty="0">
                <a:solidFill>
                  <a:schemeClr val="bg1"/>
                </a:solidFill>
                <a:latin typeface="+mj-lt"/>
              </a:rPr>
              <a:t>Printing speed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300" dirty="0">
                <a:solidFill>
                  <a:srgbClr val="FFFF00"/>
                </a:solidFill>
                <a:latin typeface="+mj-lt"/>
              </a:rPr>
              <a:t>6,500 SPH </a:t>
            </a:r>
            <a:endParaRPr lang="en-US" sz="13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@7 color printing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0785" y="3940814"/>
            <a:ext cx="3210086" cy="450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no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+mj-lt"/>
              </a:rPr>
              <a:t>1700 effective DPI ( up to 2400 DPI in HD)</a:t>
            </a:r>
          </a:p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MEMS design, Piezo Drop On Demand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065" y="2812703"/>
            <a:ext cx="2811788" cy="6924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+mj-lt"/>
              </a:rPr>
              <a:t>Supports all types of </a:t>
            </a:r>
            <a:r>
              <a:rPr lang="en-US" sz="1300" b="1" dirty="0">
                <a:solidFill>
                  <a:schemeClr val="bg1"/>
                </a:solidFill>
                <a:latin typeface="+mj-lt"/>
              </a:rPr>
              <a:t>carton board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: virgin &amp; recycled, 2 side &amp; one side coated, and metalized boards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0785" y="2688985"/>
            <a:ext cx="275150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 CMYK</a:t>
            </a:r>
            <a:r>
              <a:rPr lang="en-US" sz="1300" dirty="0">
                <a:latin typeface="+mj-lt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b="1" dirty="0">
                <a:solidFill>
                  <a:schemeClr val="bg1"/>
                </a:solidFill>
                <a:latin typeface="+mj-lt"/>
              </a:rPr>
              <a:t>OGB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14356" y="1449531"/>
            <a:ext cx="3210086" cy="7864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 anchor="t"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300" b="1" dirty="0">
                <a:solidFill>
                  <a:schemeClr val="bg1"/>
                </a:solidFill>
                <a:latin typeface="+mj-lt"/>
              </a:rPr>
              <a:t>Offset quality 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printing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+mj-lt"/>
              </a:rPr>
              <a:t> 30% wider gamut than ISO offset 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 </a:t>
            </a:r>
            <a:endParaRPr lang="en-US" sz="1300" dirty="0">
              <a:solidFill>
                <a:schemeClr val="bg1"/>
              </a:solidFill>
              <a:latin typeface="+mj-lt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 FM screening </a:t>
            </a:r>
            <a:endParaRPr lang="en-US" sz="1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3024" y="4165847"/>
            <a:ext cx="2824138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</a:rPr>
              <a:t>Closed-loop </a:t>
            </a:r>
            <a:r>
              <a:rPr lang="en-US" sz="1300" b="1" dirty="0">
                <a:solidFill>
                  <a:schemeClr val="bg1"/>
                </a:solidFill>
                <a:latin typeface="+mj-lt"/>
              </a:rPr>
              <a:t>quality and inspection systems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785" y="3313913"/>
            <a:ext cx="3193996" cy="520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normAutofit/>
          </a:bodyPr>
          <a:lstStyle/>
          <a:p>
            <a:pPr marL="0" lvl="2">
              <a:defRPr/>
            </a:pPr>
            <a:r>
              <a:rPr lang="en-US" sz="1300" b="1" dirty="0">
                <a:solidFill>
                  <a:schemeClr val="bg1"/>
                </a:solidFill>
                <a:latin typeface="+mj-lt"/>
              </a:rPr>
              <a:t>Landa User Interface</a:t>
            </a:r>
            <a:r>
              <a:rPr lang="en-US" sz="1300" dirty="0">
                <a:solidFill>
                  <a:schemeClr val="bg1"/>
                </a:solidFill>
                <a:latin typeface="+mj-lt"/>
              </a:rPr>
              <a:t>: The innovative Landa ‘cockpit’  and service tools</a:t>
            </a:r>
            <a:endParaRPr lang="he-IL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3024" y="3560134"/>
            <a:ext cx="2818098" cy="520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 anchor="t">
            <a:normAutofit/>
          </a:bodyPr>
          <a:lstStyle/>
          <a:p>
            <a:pPr lvl="0"/>
            <a:r>
              <a:rPr lang="en-US" sz="1300" b="1" dirty="0">
                <a:solidFill>
                  <a:srgbClr val="FFFF00"/>
                </a:solidFill>
                <a:latin typeface="Calibri"/>
              </a:rPr>
              <a:t>Media thickness</a:t>
            </a:r>
            <a:r>
              <a:rPr lang="en-US" sz="1300" dirty="0">
                <a:solidFill>
                  <a:srgbClr val="FFFF00"/>
                </a:solidFill>
                <a:latin typeface="Calibri"/>
              </a:rPr>
              <a:t>: 40 to 800 microns (1.6-32 </a:t>
            </a:r>
            <a:r>
              <a:rPr lang="en-US" sz="1300" dirty="0" err="1">
                <a:solidFill>
                  <a:srgbClr val="FFFF00"/>
                </a:solidFill>
                <a:latin typeface="Calibri"/>
              </a:rPr>
              <a:t>pt</a:t>
            </a:r>
            <a:r>
              <a:rPr lang="en-US" sz="1300" dirty="0">
                <a:solidFill>
                  <a:srgbClr val="FFFF00"/>
                </a:solidFill>
                <a:latin typeface="Calibri"/>
              </a:rPr>
              <a:t>)</a:t>
            </a:r>
            <a:endParaRPr lang="he-IL" sz="13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9" name="Picture 2" descr="C:\Users\louisg.LANDALABS\AppData\Local\Microsoft\Windows\Temporary Internet Files\Content.Outlook\PI0OL02U\FrontFlat_LONG_Dr.png">
            <a:extLst>
              <a:ext uri="{FF2B5EF4-FFF2-40B4-BE49-F238E27FC236}">
                <a16:creationId xmlns:a16="http://schemas.microsoft.com/office/drawing/2014/main" id="{61089E9C-7647-4AA8-AB83-C3BC70130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718" y="4476131"/>
            <a:ext cx="10486911" cy="23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E1924-8B52-4664-B4F8-7DA2681F3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95314D-CF9C-4E0C-8036-BEACC767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4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17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33" grpId="0" animBg="1"/>
      <p:bldP spid="35" grpId="0" animBg="1"/>
      <p:bldP spid="3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Landa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62F773-1587-4E40-99F9-B411CA1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1" y="152400"/>
            <a:ext cx="8722473" cy="10969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D94E-9F32-4D3B-83FB-8C1AB68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447801"/>
            <a:ext cx="10945654" cy="4678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Introduction to your new Landa S10 Nanographic Press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latin typeface="Calibri"/>
                <a:cs typeface="Calibri"/>
              </a:rPr>
              <a:t>Introduction to Nanography®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S10 and Nanography’s Benefits over other technologies 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How to sell Nanography!!</a:t>
            </a:r>
          </a:p>
          <a:p>
            <a:pPr algn="l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6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ow it Works: Nanography® Technology">
            <a:hlinkClick r:id="" action="ppaction://media"/>
            <a:extLst>
              <a:ext uri="{FF2B5EF4-FFF2-40B4-BE49-F238E27FC236}">
                <a16:creationId xmlns:a16="http://schemas.microsoft.com/office/drawing/2014/main" id="{F4177716-EECF-43A3-B2B3-DF652CC210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3153" y="1419078"/>
            <a:ext cx="8742533" cy="49176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582F79B-B73A-40BC-B38A-6241DD76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Nanography  Dr. Nano explains !!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44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19734" y="3093086"/>
            <a:ext cx="10337562" cy="716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91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Nanography®</a:t>
            </a:r>
            <a:br>
              <a:rPr lang="en-US" dirty="0"/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Take-Aways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 </a:t>
            </a:r>
            <a:r>
              <a:rPr lang="en-US" dirty="0" err="1"/>
              <a:t>NanoInk</a:t>
            </a:r>
            <a:r>
              <a:rPr lang="en-US" dirty="0"/>
              <a:t>®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238" y="1470961"/>
            <a:ext cx="11343763" cy="1386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Years of research at Landa Labs led to the development of Landa </a:t>
            </a:r>
            <a:r>
              <a:rPr lang="en-US" sz="2800" dirty="0" err="1"/>
              <a:t>NanoInk</a:t>
            </a:r>
            <a:r>
              <a:rPr lang="en-US" sz="2800" dirty="0"/>
              <a:t>®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15375" y="6477000"/>
            <a:ext cx="2838450" cy="244475"/>
          </a:xfrm>
        </p:spPr>
        <p:txBody>
          <a:bodyPr/>
          <a:lstStyle/>
          <a:p>
            <a:fld id="{73762E8B-1C2C-4801-A53A-85E3F0F24D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1918415" y="2404350"/>
            <a:ext cx="9023034" cy="2866028"/>
          </a:xfrm>
          <a:prstGeom prst="rect">
            <a:avLst/>
          </a:prstGeom>
          <a:solidFill>
            <a:srgbClr val="0F1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lnSpc>
                <a:spcPct val="103000"/>
              </a:lnSpc>
              <a:buClr>
                <a:srgbClr val="FFFFFF"/>
              </a:buClr>
              <a:buSzPct val="100000"/>
            </a:pPr>
            <a:endParaRPr lang="en-GB" sz="3200">
              <a:solidFill>
                <a:schemeClr val="bg1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8" name="Picture 3" descr="C:\PROJECT_Landa\Landa_Documents\Nanography_Presentation\NanographyImages\LandaGlow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70" y="2301073"/>
            <a:ext cx="10934739" cy="2969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438CEA8-8946-4973-8FF3-DC56E83542ED}"/>
              </a:ext>
            </a:extLst>
          </p:cNvPr>
          <p:cNvSpPr/>
          <p:nvPr/>
        </p:nvSpPr>
        <p:spPr>
          <a:xfrm>
            <a:off x="1045028" y="3438789"/>
            <a:ext cx="9555982" cy="7979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C7B6BC-D682-4A21-A5F2-4C36EA6D9AE8}"/>
              </a:ext>
            </a:extLst>
          </p:cNvPr>
          <p:cNvGrpSpPr/>
          <p:nvPr/>
        </p:nvGrpSpPr>
        <p:grpSpPr>
          <a:xfrm>
            <a:off x="4860731" y="2641665"/>
            <a:ext cx="1909484" cy="2433994"/>
            <a:chOff x="3790158" y="3453114"/>
            <a:chExt cx="1676400" cy="1905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790158" y="3453114"/>
              <a:ext cx="1676400" cy="1905000"/>
            </a:xfrm>
            <a:prstGeom prst="rect">
              <a:avLst/>
            </a:prstGeom>
            <a:solidFill>
              <a:srgbClr val="858585">
                <a:alpha val="8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lnSpc>
                  <a:spcPct val="103000"/>
                </a:lnSpc>
                <a:buClr>
                  <a:srgbClr val="FFFFFF"/>
                </a:buClr>
                <a:buSzPct val="100000"/>
                <a:defRPr/>
              </a:pPr>
              <a:endParaRPr lang="en-GB" sz="3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6" name="Group 21"/>
            <p:cNvGrpSpPr/>
            <p:nvPr/>
          </p:nvGrpSpPr>
          <p:grpSpPr>
            <a:xfrm>
              <a:off x="4247358" y="4243460"/>
              <a:ext cx="914400" cy="685800"/>
              <a:chOff x="3124200" y="4495800"/>
              <a:chExt cx="914400" cy="685800"/>
            </a:xfrm>
            <a:solidFill>
              <a:srgbClr val="9900CC"/>
            </a:solidFill>
          </p:grpSpPr>
          <p:sp>
            <p:nvSpPr>
              <p:cNvPr id="27" name="Oval 26"/>
              <p:cNvSpPr/>
              <p:nvPr/>
            </p:nvSpPr>
            <p:spPr bwMode="auto">
              <a:xfrm>
                <a:off x="3124200" y="44958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581400" y="44958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3352800" y="47244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3124200" y="49530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886200" y="47244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3657600" y="48006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3505200" y="50292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29" name="TextBox 10"/>
            <p:cNvSpPr txBox="1">
              <a:spLocks noChangeArrowheads="1"/>
            </p:cNvSpPr>
            <p:nvPr/>
          </p:nvSpPr>
          <p:spPr bwMode="auto">
            <a:xfrm>
              <a:off x="3790158" y="3539407"/>
              <a:ext cx="1676400" cy="2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lnSpc>
                  <a:spcPct val="103000"/>
                </a:lnSpc>
                <a:buClr>
                  <a:srgbClr val="FFFFFF"/>
                </a:buClr>
                <a:buSzPct val="100000"/>
                <a:buFont typeface="Verdana" pitchFamily="34" charset="0"/>
                <a:buNone/>
              </a:pPr>
              <a:r>
                <a:rPr lang="en-US" b="1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Nanopigments</a:t>
              </a:r>
              <a:endParaRPr lang="en-GB" b="1">
                <a:solidFill>
                  <a:schemeClr val="bg1"/>
                </a:solidFill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9ADDE-F135-4BC4-8819-A6C13E199455}"/>
              </a:ext>
            </a:extLst>
          </p:cNvPr>
          <p:cNvGrpSpPr/>
          <p:nvPr/>
        </p:nvGrpSpPr>
        <p:grpSpPr>
          <a:xfrm>
            <a:off x="7707930" y="2641665"/>
            <a:ext cx="1996278" cy="2433994"/>
            <a:chOff x="6336215" y="3453114"/>
            <a:chExt cx="1752600" cy="1905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412415" y="3453114"/>
              <a:ext cx="1676400" cy="1905000"/>
            </a:xfrm>
            <a:prstGeom prst="rect">
              <a:avLst/>
            </a:prstGeom>
            <a:solidFill>
              <a:srgbClr val="858585">
                <a:alpha val="8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lnSpc>
                  <a:spcPct val="103000"/>
                </a:lnSpc>
                <a:buClr>
                  <a:srgbClr val="FFFFFF"/>
                </a:buClr>
                <a:buSzPct val="100000"/>
                <a:defRPr/>
              </a:pPr>
              <a:endParaRPr lang="en-GB" sz="3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3324" name="Picture 36" descr="C:\PROJECT_Landa\Landa_Documents\Nanography_Presentation\NanographyImages\WaterDropClean_1_iStock_000018726900Small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215" y="3757914"/>
              <a:ext cx="17526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22"/>
            <p:cNvGrpSpPr/>
            <p:nvPr/>
          </p:nvGrpSpPr>
          <p:grpSpPr>
            <a:xfrm>
              <a:off x="6945360" y="4291085"/>
              <a:ext cx="609600" cy="838200"/>
              <a:chOff x="3276600" y="4495800"/>
              <a:chExt cx="609600" cy="838200"/>
            </a:xfrm>
            <a:solidFill>
              <a:srgbClr val="9900CC"/>
            </a:solidFill>
          </p:grpSpPr>
          <p:sp>
            <p:nvSpPr>
              <p:cNvPr id="35" name="Oval 34"/>
              <p:cNvSpPr/>
              <p:nvPr/>
            </p:nvSpPr>
            <p:spPr bwMode="auto">
              <a:xfrm>
                <a:off x="3276600" y="45720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3581400" y="44958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3429000" y="48006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3276600" y="50292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733800" y="47244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3657600" y="49530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3505200" y="518160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lnSpc>
                    <a:spcPct val="103000"/>
                  </a:lnSpc>
                  <a:buClr>
                    <a:srgbClr val="FFFFFF"/>
                  </a:buClr>
                  <a:buSzPct val="100000"/>
                  <a:defRPr/>
                </a:pPr>
                <a:endParaRPr lang="en-GB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30" name="TextBox 11"/>
            <p:cNvSpPr txBox="1">
              <a:spLocks noChangeArrowheads="1"/>
            </p:cNvSpPr>
            <p:nvPr/>
          </p:nvSpPr>
          <p:spPr bwMode="auto">
            <a:xfrm>
              <a:off x="6412415" y="3539407"/>
              <a:ext cx="1676400" cy="2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lnSpc>
                  <a:spcPct val="103000"/>
                </a:lnSpc>
                <a:buClr>
                  <a:srgbClr val="FFFFFF"/>
                </a:buClr>
                <a:buSzPct val="100000"/>
                <a:buFont typeface="Verdana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Landa </a:t>
              </a:r>
              <a:r>
                <a:rPr lang="en-US" b="1" dirty="0" err="1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NanoInk</a:t>
              </a:r>
              <a:r>
                <a:rPr lang="en-US" b="1" dirty="0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®</a:t>
              </a:r>
              <a:endParaRPr lang="en-GB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975900-B941-429F-A6B5-97B3EF4462E3}"/>
              </a:ext>
            </a:extLst>
          </p:cNvPr>
          <p:cNvGrpSpPr/>
          <p:nvPr/>
        </p:nvGrpSpPr>
        <p:grpSpPr>
          <a:xfrm>
            <a:off x="1973338" y="2641665"/>
            <a:ext cx="1909484" cy="2433994"/>
            <a:chOff x="1292153" y="3453114"/>
            <a:chExt cx="1676400" cy="19050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292153" y="3453114"/>
              <a:ext cx="1676400" cy="1905000"/>
            </a:xfrm>
            <a:prstGeom prst="rect">
              <a:avLst/>
            </a:prstGeom>
            <a:solidFill>
              <a:srgbClr val="858585">
                <a:alpha val="8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lnSpc>
                  <a:spcPct val="103000"/>
                </a:lnSpc>
                <a:buClr>
                  <a:srgbClr val="FFFFFF"/>
                </a:buClr>
                <a:buSzPct val="100000"/>
                <a:defRPr/>
              </a:pPr>
              <a:endParaRPr lang="en-GB" sz="3200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325" name="TextBox 8"/>
            <p:cNvSpPr txBox="1">
              <a:spLocks noChangeArrowheads="1"/>
            </p:cNvSpPr>
            <p:nvPr/>
          </p:nvSpPr>
          <p:spPr bwMode="auto">
            <a:xfrm>
              <a:off x="1292153" y="3539407"/>
              <a:ext cx="1676400" cy="2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lnSpc>
                  <a:spcPct val="103000"/>
                </a:lnSpc>
                <a:buClr>
                  <a:srgbClr val="FFFFFF"/>
                </a:buClr>
                <a:buSzPct val="100000"/>
                <a:buFont typeface="Verdana" pitchFamily="34" charset="0"/>
                <a:buNone/>
              </a:pPr>
              <a:r>
                <a:rPr lang="en-US" b="1" dirty="0">
                  <a:solidFill>
                    <a:schemeClr val="bg1"/>
                  </a:solidFill>
                  <a:ea typeface="Calibri" pitchFamily="34" charset="0"/>
                  <a:cs typeface="Calibri" pitchFamily="34" charset="0"/>
                </a:rPr>
                <a:t>Nanotechnology</a:t>
              </a:r>
              <a:endParaRPr lang="en-GB" b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endParaRPr>
            </a:p>
          </p:txBody>
        </p:sp>
        <p:pic>
          <p:nvPicPr>
            <p:cNvPr id="13334" name="Picture 4" descr="C:\PROJECT_Landa\Landa_Documents\Nanography_Presentation\NanographyImages\LandaLabs5.png"/>
            <p:cNvPicPr>
              <a:picLocks noChangeAspect="1" noChangeArrowheads="1"/>
            </p:cNvPicPr>
            <p:nvPr/>
          </p:nvPicPr>
          <p:blipFill>
            <a:blip r:embed="rId5" cstate="email"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054" y="4121452"/>
              <a:ext cx="1500187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C00E146B-AAFF-4445-8681-868D61E0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  <p:sp>
        <p:nvSpPr>
          <p:cNvPr id="43" name="Date Placeholder 5">
            <a:extLst>
              <a:ext uri="{FF2B5EF4-FFF2-40B4-BE49-F238E27FC236}">
                <a16:creationId xmlns:a16="http://schemas.microsoft.com/office/drawing/2014/main" id="{3866169A-E9FE-469F-BCCC-B3C482520217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155056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6521" y="1671215"/>
            <a:ext cx="9537763" cy="476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6522" y="1635509"/>
            <a:ext cx="9537762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6521" y="1671217"/>
            <a:ext cx="9537763" cy="47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2968" y="6477000"/>
            <a:ext cx="3383576" cy="214788"/>
          </a:xfrm>
        </p:spPr>
        <p:txBody>
          <a:bodyPr/>
          <a:lstStyle/>
          <a:p>
            <a:r>
              <a:rPr lang="en-US"/>
              <a:t>Landa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0584" y="6477000"/>
            <a:ext cx="2493161" cy="214788"/>
          </a:xfrm>
        </p:spPr>
        <p:txBody>
          <a:bodyPr/>
          <a:lstStyle/>
          <a:p>
            <a:fld id="{BB194741-0D56-4D19-9B23-72FBA65327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88DB0-4E9C-40EF-9C0A-B958654D0DA9}"/>
              </a:ext>
            </a:extLst>
          </p:cNvPr>
          <p:cNvSpPr/>
          <p:nvPr/>
        </p:nvSpPr>
        <p:spPr>
          <a:xfrm>
            <a:off x="537834" y="1260499"/>
            <a:ext cx="109456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prstClr val="white"/>
                </a:solidFill>
              </a:rPr>
              <a:t>Nano-pigments are extremely powerful absorbers of light, enabling </a:t>
            </a:r>
            <a:r>
              <a:rPr lang="en-GB" sz="2600" i="1" u="sng" dirty="0">
                <a:solidFill>
                  <a:prstClr val="white"/>
                </a:solidFill>
              </a:rPr>
              <a:t>zero</a:t>
            </a:r>
            <a:r>
              <a:rPr lang="en-GB" sz="2600" dirty="0">
                <a:solidFill>
                  <a:prstClr val="white"/>
                </a:solidFill>
              </a:rPr>
              <a:t> scatter</a:t>
            </a:r>
            <a:endParaRPr lang="en-US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EF0F0-6324-423F-B82E-7C1F889932D5}"/>
              </a:ext>
            </a:extLst>
          </p:cNvPr>
          <p:cNvSpPr txBox="1"/>
          <p:nvPr/>
        </p:nvSpPr>
        <p:spPr>
          <a:xfrm>
            <a:off x="537834" y="502978"/>
            <a:ext cx="7772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</a:rPr>
              <a:t>NanoInk</a:t>
            </a:r>
            <a:r>
              <a:rPr lang="en-US" sz="4400" dirty="0">
                <a:solidFill>
                  <a:srgbClr val="00B0F0"/>
                </a:solidFill>
              </a:rPr>
              <a:t>®: Optical Characteristics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A002EA18-6705-44D7-87CF-D2FC064ADFE3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89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PROJECT_Landa\Landa_Documents\Nanography_Presentation\NanographyImages\LandaGlow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33" y="2188469"/>
            <a:ext cx="9196542" cy="38992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1847247" y="2450768"/>
            <a:ext cx="8189582" cy="3310422"/>
          </a:xfrm>
          <a:prstGeom prst="rect">
            <a:avLst/>
          </a:prstGeom>
          <a:solidFill>
            <a:srgbClr val="1719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GB" sz="2400" dirty="0">
              <a:solidFill>
                <a:schemeClr val="bg1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31" y="2627819"/>
            <a:ext cx="7838817" cy="302056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011071" y="4666327"/>
            <a:ext cx="1458728" cy="435438"/>
          </a:xfrm>
          <a:prstGeom prst="roundRect">
            <a:avLst>
              <a:gd name="adj" fmla="val 19697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US" sz="1400" b="1" dirty="0">
                <a:solidFill>
                  <a:srgbClr val="336699"/>
                </a:solidFill>
              </a:rPr>
              <a:t>5 microns</a:t>
            </a:r>
            <a:endParaRPr lang="en-GB" sz="1400" b="1" dirty="0">
              <a:solidFill>
                <a:srgbClr val="336699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V="1">
            <a:off x="2085580" y="4603298"/>
            <a:ext cx="116338" cy="116337"/>
          </a:xfrm>
          <a:prstGeom prst="ellipse">
            <a:avLst/>
          </a:prstGeom>
          <a:solidFill>
            <a:srgbClr val="3366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8171367" y="4682731"/>
            <a:ext cx="1458728" cy="435438"/>
          </a:xfrm>
          <a:prstGeom prst="roundRect">
            <a:avLst>
              <a:gd name="adj" fmla="val 19697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US" sz="1400" b="1" dirty="0">
                <a:solidFill>
                  <a:srgbClr val="336699"/>
                </a:solidFill>
              </a:rPr>
              <a:t>0.5 microns</a:t>
            </a:r>
            <a:endParaRPr lang="en-GB" sz="1400" b="1" dirty="0">
              <a:solidFill>
                <a:srgbClr val="336699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flipV="1">
            <a:off x="9470852" y="4591095"/>
            <a:ext cx="116338" cy="116337"/>
          </a:xfrm>
          <a:prstGeom prst="ellipse">
            <a:avLst/>
          </a:prstGeom>
          <a:solidFill>
            <a:srgbClr val="3366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010214" y="3668005"/>
            <a:ext cx="1515149" cy="17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018036" y="4270803"/>
            <a:ext cx="1507327" cy="91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52967" y="3367765"/>
            <a:ext cx="0" cy="2916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144482" y="4286457"/>
            <a:ext cx="3497" cy="3324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8111649" y="4113296"/>
            <a:ext cx="1529889" cy="80964"/>
            <a:chOff x="5884405" y="5127413"/>
            <a:chExt cx="2522534" cy="80964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5884405" y="5127413"/>
              <a:ext cx="2522534" cy="136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884405" y="5203247"/>
              <a:ext cx="2517772" cy="51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Arrow Connector 15"/>
          <p:cNvCxnSpPr/>
          <p:nvPr/>
        </p:nvCxnSpPr>
        <p:spPr bwMode="auto">
          <a:xfrm flipH="1">
            <a:off x="9535833" y="3794208"/>
            <a:ext cx="997" cy="3204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9533851" y="4189130"/>
            <a:ext cx="1983" cy="4210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Landa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741-0D56-4D19-9B23-72FBA65327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59C974F4-952D-41A0-9537-B5D0D05F1D3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92233" y="1472271"/>
            <a:ext cx="9485645" cy="60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GB" sz="2600" dirty="0" err="1">
                <a:solidFill>
                  <a:schemeClr val="bg1"/>
                </a:solidFill>
              </a:rPr>
              <a:t>NanoInk</a:t>
            </a:r>
            <a:r>
              <a:rPr lang="en-GB" sz="2600" dirty="0">
                <a:solidFill>
                  <a:schemeClr val="bg1"/>
                </a:solidFill>
              </a:rPr>
              <a:t> characterized by ultra-thin dots of extremely high uniformity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72A670B-7770-499A-9B39-C1FEB456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57704"/>
            <a:ext cx="10945654" cy="1096962"/>
          </a:xfrm>
        </p:spPr>
        <p:txBody>
          <a:bodyPr>
            <a:normAutofit/>
          </a:bodyPr>
          <a:lstStyle/>
          <a:p>
            <a:r>
              <a:rPr lang="en-US" dirty="0" err="1"/>
              <a:t>NanoInk</a:t>
            </a:r>
            <a:r>
              <a:rPr lang="en-US" dirty="0">
                <a:solidFill>
                  <a:srgbClr val="00B0F0"/>
                </a:solidFill>
              </a:rPr>
              <a:t>®</a:t>
            </a:r>
            <a:r>
              <a:rPr lang="en-US" dirty="0"/>
              <a:t>: Ultra-Thin Images</a:t>
            </a:r>
            <a:endParaRPr lang="en-IE" dirty="0"/>
          </a:p>
        </p:txBody>
      </p:sp>
      <p:sp>
        <p:nvSpPr>
          <p:cNvPr id="28" name="Date Placeholder 5">
            <a:extLst>
              <a:ext uri="{FF2B5EF4-FFF2-40B4-BE49-F238E27FC236}">
                <a16:creationId xmlns:a16="http://schemas.microsoft.com/office/drawing/2014/main" id="{F5C76D65-AEA4-4CB7-9AC7-77A7FAFF911E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4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Nanographic Printing®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Eject billions of Landa </a:t>
            </a:r>
            <a:r>
              <a:rPr lang="en-US" dirty="0" err="1"/>
              <a:t>NanoInk</a:t>
            </a:r>
            <a:r>
              <a:rPr lang="en-US" dirty="0"/>
              <a:t>® droplets onto the blanket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Dry ink to form an image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Transfer image to the substrate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15375" y="6477000"/>
            <a:ext cx="2838450" cy="244475"/>
          </a:xfrm>
        </p:spPr>
        <p:txBody>
          <a:bodyPr/>
          <a:lstStyle/>
          <a:p>
            <a:fld id="{73762E8B-1C2C-4801-A53A-85E3F0F24D5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2455" y="4911728"/>
            <a:ext cx="3146623" cy="13834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519" y="4915540"/>
            <a:ext cx="2898869" cy="13834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734" y="3424086"/>
            <a:ext cx="3161037" cy="13942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847" y="3410512"/>
            <a:ext cx="2867128" cy="139861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2035767" y="3677504"/>
            <a:ext cx="3680872" cy="177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054770" y="4268492"/>
            <a:ext cx="3661869" cy="91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905596" y="3782946"/>
            <a:ext cx="984428" cy="337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96" b="1" u="sng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50-70 um</a:t>
            </a:r>
            <a:endParaRPr lang="en-GB" sz="1596" b="1" u="sng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213790" y="3395312"/>
            <a:ext cx="8019" cy="31921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221809" y="4269405"/>
            <a:ext cx="4651" cy="33163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7317619" y="6082316"/>
            <a:ext cx="3355058" cy="135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317620" y="6157961"/>
            <a:ext cx="3348724" cy="511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9695872" y="5764018"/>
            <a:ext cx="1326" cy="3196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9700691" y="5971218"/>
            <a:ext cx="2118" cy="22840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712755" y="5677963"/>
            <a:ext cx="818027" cy="3377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96" b="1" u="sng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500 nm</a:t>
            </a:r>
            <a:endParaRPr lang="en-GB" sz="1596" b="1" u="sng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8206B6B-B0F1-46D9-BBD5-1025622E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  <p:sp>
        <p:nvSpPr>
          <p:cNvPr id="26" name="Date Placeholder 5">
            <a:extLst>
              <a:ext uri="{FF2B5EF4-FFF2-40B4-BE49-F238E27FC236}">
                <a16:creationId xmlns:a16="http://schemas.microsoft.com/office/drawing/2014/main" id="{13BF1017-DD26-4009-A75D-9034E8A0C394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747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Nanographic Printing®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Eject billions of Landa </a:t>
            </a:r>
            <a:r>
              <a:rPr lang="en-US" dirty="0" err="1"/>
              <a:t>NanoInk</a:t>
            </a:r>
            <a:r>
              <a:rPr lang="en-US" dirty="0"/>
              <a:t>® droplets onto the blanket</a:t>
            </a:r>
          </a:p>
          <a:p>
            <a:r>
              <a:rPr lang="en-US" dirty="0"/>
              <a:t>Dry ink to form an image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Transfer image to the substrate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15375" y="6477000"/>
            <a:ext cx="2838450" cy="244475"/>
          </a:xfrm>
        </p:spPr>
        <p:txBody>
          <a:bodyPr/>
          <a:lstStyle/>
          <a:p>
            <a:fld id="{73762E8B-1C2C-4801-A53A-85E3F0F24D5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8466" y="3444240"/>
            <a:ext cx="6666494" cy="290245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A94BA3-9CE4-467B-A55C-F5AA9663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980B6419-ECCF-4DD4-AF1A-8D6F0FEBF7EA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559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00165" y="1688841"/>
            <a:ext cx="5574026" cy="609600"/>
          </a:xfrm>
        </p:spPr>
        <p:txBody>
          <a:bodyPr>
            <a:normAutofit fontScale="90000"/>
          </a:bodyPr>
          <a:lstStyle/>
          <a:p>
            <a:pPr rt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Landa Sales Training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00165" y="2205601"/>
            <a:ext cx="2727360" cy="609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August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4BB84-D052-4BF8-BC51-D95BDCFBF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34" y="2880359"/>
            <a:ext cx="8720169" cy="3077429"/>
          </a:xfrm>
          <a:prstGeom prst="rect">
            <a:avLst/>
          </a:prstGeom>
        </p:spPr>
      </p:pic>
      <p:pic>
        <p:nvPicPr>
          <p:cNvPr id="7170" name="Picture 2" descr="Duggal Visual Solutions Careers, Jobs &amp; Company Information | Monster.com">
            <a:extLst>
              <a:ext uri="{FF2B5EF4-FFF2-40B4-BE49-F238E27FC236}">
                <a16:creationId xmlns:a16="http://schemas.microsoft.com/office/drawing/2014/main" id="{1AEF193D-4B36-42F2-B7ED-9669DF1C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3" y="427128"/>
            <a:ext cx="3731951" cy="8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07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Nanographic Printing®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Eject billions of Landa </a:t>
            </a:r>
            <a:r>
              <a:rPr lang="en-US" dirty="0" err="1"/>
              <a:t>NanoInk</a:t>
            </a:r>
            <a:r>
              <a:rPr lang="en-US" dirty="0"/>
              <a:t>® droplets onto the blanket</a:t>
            </a:r>
          </a:p>
          <a:p>
            <a:r>
              <a:rPr lang="en-US" dirty="0"/>
              <a:t>Dry ink to form an image</a:t>
            </a:r>
          </a:p>
          <a:p>
            <a:r>
              <a:rPr lang="en-US" dirty="0"/>
              <a:t>Transfer image to the substrate</a:t>
            </a:r>
            <a:endParaRPr lang="en-GB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15375" y="6477000"/>
            <a:ext cx="2838450" cy="244475"/>
          </a:xfrm>
        </p:spPr>
        <p:txBody>
          <a:bodyPr/>
          <a:lstStyle/>
          <a:p>
            <a:fld id="{73762E8B-1C2C-4801-A53A-85E3F0F24D5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2812277" y="3450599"/>
            <a:ext cx="6538872" cy="287400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3FF3CA-D866-439C-B02E-800FAEA7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D06B64D5-BEAB-4BCD-B297-E7EAFDD864DD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941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882C-8907-48D4-94B2-3B2D7370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09" y="297628"/>
            <a:ext cx="10945654" cy="1096962"/>
          </a:xfrm>
        </p:spPr>
        <p:txBody>
          <a:bodyPr/>
          <a:lstStyle/>
          <a:p>
            <a:r>
              <a:rPr lang="en-US" dirty="0"/>
              <a:t>Dot Sharpness and Uniformity</a:t>
            </a:r>
          </a:p>
        </p:txBody>
      </p:sp>
      <p:pic>
        <p:nvPicPr>
          <p:cNvPr id="9" name="Picture 3" descr="L:\DotsPresentation\HPDeskJet9000-Coated (Original).tif">
            <a:extLst>
              <a:ext uri="{FF2B5EF4-FFF2-40B4-BE49-F238E27FC236}">
                <a16:creationId xmlns:a16="http://schemas.microsoft.com/office/drawing/2014/main" id="{21940626-BB6D-4C27-91CF-75D415CAA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443" y="2075054"/>
            <a:ext cx="1641848" cy="16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L:\DotsPresentation\HPDeskJet9000-uncoated (Original).tif">
            <a:extLst>
              <a:ext uri="{FF2B5EF4-FFF2-40B4-BE49-F238E27FC236}">
                <a16:creationId xmlns:a16="http://schemas.microsoft.com/office/drawing/2014/main" id="{F78BFFBB-573F-4CE7-8227-697513FC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567" y="3821685"/>
            <a:ext cx="1647663" cy="16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L:\DotsPresentation\IndigoCoated (Original).tif">
            <a:extLst>
              <a:ext uri="{FF2B5EF4-FFF2-40B4-BE49-F238E27FC236}">
                <a16:creationId xmlns:a16="http://schemas.microsoft.com/office/drawing/2014/main" id="{98695B60-4132-45D0-A2EA-CE600589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641" y="2075054"/>
            <a:ext cx="1641848" cy="16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L:\DotsPresentation\IndigoUncoated (Original).tif">
            <a:extLst>
              <a:ext uri="{FF2B5EF4-FFF2-40B4-BE49-F238E27FC236}">
                <a16:creationId xmlns:a16="http://schemas.microsoft.com/office/drawing/2014/main" id="{CFA6C4F6-11EA-470E-A03D-01E5F4F8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703" y="3827500"/>
            <a:ext cx="1641848" cy="16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L:\DotsPresentation\LandaCoated (Original).tif">
            <a:extLst>
              <a:ext uri="{FF2B5EF4-FFF2-40B4-BE49-F238E27FC236}">
                <a16:creationId xmlns:a16="http://schemas.microsoft.com/office/drawing/2014/main" id="{285AE02B-1E02-45EC-94CB-1F31D846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683" y="2075453"/>
            <a:ext cx="1641848" cy="16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L:\DotsPresentation\LandaUncoated (Original).tif">
            <a:extLst>
              <a:ext uri="{FF2B5EF4-FFF2-40B4-BE49-F238E27FC236}">
                <a16:creationId xmlns:a16="http://schemas.microsoft.com/office/drawing/2014/main" id="{043C15A7-941F-4CB9-B408-7C0AC09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2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683" y="3827500"/>
            <a:ext cx="1641848" cy="16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:\DotsPresentation\OffSet Uncoated (Original).tif">
            <a:extLst>
              <a:ext uri="{FF2B5EF4-FFF2-40B4-BE49-F238E27FC236}">
                <a16:creationId xmlns:a16="http://schemas.microsoft.com/office/drawing/2014/main" id="{FC3F8119-BFFD-4D6A-96B2-F9640B6E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641" y="3827500"/>
            <a:ext cx="1641848" cy="16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L:\DotsPresentation\OffSetCoated (Original).tif">
            <a:extLst>
              <a:ext uri="{FF2B5EF4-FFF2-40B4-BE49-F238E27FC236}">
                <a16:creationId xmlns:a16="http://schemas.microsoft.com/office/drawing/2014/main" id="{E934EB10-4756-4176-9F27-F0576E63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641" y="2075054"/>
            <a:ext cx="1641848" cy="16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1614EE-8FFF-4247-ADB8-3C5B9B9E10BD}"/>
              </a:ext>
            </a:extLst>
          </p:cNvPr>
          <p:cNvSpPr/>
          <p:nvPr/>
        </p:nvSpPr>
        <p:spPr>
          <a:xfrm>
            <a:off x="2449838" y="1646606"/>
            <a:ext cx="1814385" cy="41256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944D40-1F82-4236-974D-EFF5C1DF15D9}"/>
              </a:ext>
            </a:extLst>
          </p:cNvPr>
          <p:cNvSpPr txBox="1"/>
          <p:nvPr/>
        </p:nvSpPr>
        <p:spPr>
          <a:xfrm>
            <a:off x="2847115" y="1691972"/>
            <a:ext cx="1016382" cy="33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6" b="1" dirty="0">
                <a:solidFill>
                  <a:schemeClr val="accent1"/>
                </a:solidFill>
              </a:rPr>
              <a:t>Offset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512EC0-8BDB-48C2-BE6A-939F0D9FB095}"/>
              </a:ext>
            </a:extLst>
          </p:cNvPr>
          <p:cNvSpPr/>
          <p:nvPr/>
        </p:nvSpPr>
        <p:spPr>
          <a:xfrm>
            <a:off x="4266534" y="1661567"/>
            <a:ext cx="1814385" cy="41256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79AEAD-BF6E-45A3-8D8E-D537E4B8C45F}"/>
              </a:ext>
            </a:extLst>
          </p:cNvPr>
          <p:cNvSpPr txBox="1"/>
          <p:nvPr/>
        </p:nvSpPr>
        <p:spPr>
          <a:xfrm>
            <a:off x="4368663" y="1699453"/>
            <a:ext cx="1641848" cy="33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6" b="1" dirty="0">
                <a:solidFill>
                  <a:schemeClr val="accent1"/>
                </a:solidFill>
              </a:rPr>
              <a:t>HP Indigo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EB5E9F-7C54-4C12-A796-D263594FEB3F}"/>
              </a:ext>
            </a:extLst>
          </p:cNvPr>
          <p:cNvSpPr/>
          <p:nvPr/>
        </p:nvSpPr>
        <p:spPr>
          <a:xfrm>
            <a:off x="6085407" y="1661567"/>
            <a:ext cx="1814385" cy="41256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5402E8-DD15-4DFC-82AC-B9697BE57281}"/>
              </a:ext>
            </a:extLst>
          </p:cNvPr>
          <p:cNvSpPr txBox="1"/>
          <p:nvPr/>
        </p:nvSpPr>
        <p:spPr>
          <a:xfrm>
            <a:off x="6426063" y="1706933"/>
            <a:ext cx="1016382" cy="33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96" b="1" dirty="0">
                <a:solidFill>
                  <a:schemeClr val="accent1"/>
                </a:solidFill>
              </a:rPr>
              <a:t>Inkjet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669220-7193-45A1-A960-A756E7FE6FAD}"/>
              </a:ext>
            </a:extLst>
          </p:cNvPr>
          <p:cNvSpPr/>
          <p:nvPr/>
        </p:nvSpPr>
        <p:spPr>
          <a:xfrm>
            <a:off x="7900759" y="1646606"/>
            <a:ext cx="1814385" cy="41256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C887E6-FA2A-4E69-9F7B-411C8F9EA081}"/>
              </a:ext>
            </a:extLst>
          </p:cNvPr>
          <p:cNvSpPr txBox="1"/>
          <p:nvPr/>
        </p:nvSpPr>
        <p:spPr>
          <a:xfrm>
            <a:off x="1459124" y="2604231"/>
            <a:ext cx="1143000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6" b="1" dirty="0">
                <a:solidFill>
                  <a:schemeClr val="accent1"/>
                </a:solidFill>
              </a:rPr>
              <a:t>Coated Paper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F893A-E93B-4BA0-83C8-0D3F95F1C77C}"/>
              </a:ext>
            </a:extLst>
          </p:cNvPr>
          <p:cNvSpPr txBox="1"/>
          <p:nvPr/>
        </p:nvSpPr>
        <p:spPr>
          <a:xfrm>
            <a:off x="1449553" y="4353769"/>
            <a:ext cx="1143000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96" b="1" dirty="0">
                <a:solidFill>
                  <a:schemeClr val="accent1"/>
                </a:solidFill>
              </a:rPr>
              <a:t>Uncoated Paper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49DDDF9-FE23-45CB-988C-73A7BBE1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  <p:sp>
        <p:nvSpPr>
          <p:cNvPr id="32" name="Slide Number Placeholder 12329">
            <a:extLst>
              <a:ext uri="{FF2B5EF4-FFF2-40B4-BE49-F238E27FC236}">
                <a16:creationId xmlns:a16="http://schemas.microsoft.com/office/drawing/2014/main" id="{D73A8955-6C42-43A2-ADA1-7545195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984" y="6477000"/>
            <a:ext cx="2837762" cy="244476"/>
          </a:xfrm>
        </p:spPr>
        <p:txBody>
          <a:bodyPr/>
          <a:lstStyle/>
          <a:p>
            <a:fld id="{BB194741-0D56-4D19-9B23-72FBA6532723}" type="slidenum">
              <a:rPr lang="en-US">
                <a:solidFill>
                  <a:srgbClr val="7F7F7F">
                    <a:tint val="75000"/>
                  </a:srgbClr>
                </a:solidFill>
                <a:latin typeface="Calibri"/>
              </a:rPr>
              <a:pPr/>
              <a:t>21</a:t>
            </a:fld>
            <a:endParaRPr lang="en-US" dirty="0">
              <a:solidFill>
                <a:srgbClr val="7F7F7F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A15BF-FD8D-47F8-8FB4-E2230AD7668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625" y="1718391"/>
            <a:ext cx="843660" cy="311297"/>
          </a:xfrm>
          <a:prstGeom prst="rect">
            <a:avLst/>
          </a:prstGeom>
        </p:spPr>
      </p:pic>
      <p:sp>
        <p:nvSpPr>
          <p:cNvPr id="30" name="Date Placeholder 5">
            <a:extLst>
              <a:ext uri="{FF2B5EF4-FFF2-40B4-BE49-F238E27FC236}">
                <a16:creationId xmlns:a16="http://schemas.microsoft.com/office/drawing/2014/main" id="{6CDCC579-DC74-4542-B457-AACB6195229E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57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Landa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62F773-1587-4E40-99F9-B411CA1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1" y="152400"/>
            <a:ext cx="8722473" cy="10969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D94E-9F32-4D3B-83FB-8C1AB68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447801"/>
            <a:ext cx="10945654" cy="4678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Introduction to your new Landa S10 Nanographic Press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Introduction to Nanography®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S10 and Nanography’s Benefits over other technologies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How to sell Nanography!!</a:t>
            </a:r>
          </a:p>
          <a:p>
            <a:pPr algn="l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5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19734" y="3093086"/>
            <a:ext cx="10337562" cy="716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91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the Landa S10 and Nanography </a:t>
            </a:r>
            <a:br>
              <a:rPr lang="en-US" dirty="0"/>
            </a:br>
            <a:r>
              <a:rPr lang="en-US" dirty="0"/>
              <a:t>over other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421983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BCF40-A068-442A-8C12-E8ECB836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/>
              <a:t>Landa Corporation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A1420-ECDC-41D1-A41A-B4EE7D38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984" y="6477000"/>
            <a:ext cx="2837762" cy="244476"/>
          </a:xfrm>
        </p:spPr>
        <p:txBody>
          <a:bodyPr/>
          <a:lstStyle/>
          <a:p>
            <a:fld id="{BB194741-0D56-4D19-9B23-72FBA65327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BFA4E82-D602-4FC4-A767-05F7030A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57704"/>
            <a:ext cx="10945654" cy="1096962"/>
          </a:xfrm>
        </p:spPr>
        <p:txBody>
          <a:bodyPr>
            <a:normAutofit/>
          </a:bodyPr>
          <a:lstStyle/>
          <a:p>
            <a:r>
              <a:rPr lang="en-US" sz="4200" dirty="0"/>
              <a:t>Digital Printing for Mainstream Production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3198D1-A283-4E85-8762-B454B3F20557}"/>
              </a:ext>
            </a:extLst>
          </p:cNvPr>
          <p:cNvSpPr txBox="1"/>
          <p:nvPr/>
        </p:nvSpPr>
        <p:spPr>
          <a:xfrm>
            <a:off x="621959" y="1354666"/>
            <a:ext cx="453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replace conventional print technologies…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02FCC6-F69E-4DC1-B44C-322B4888979F}"/>
              </a:ext>
            </a:extLst>
          </p:cNvPr>
          <p:cNvSpPr txBox="1"/>
          <p:nvPr/>
        </p:nvSpPr>
        <p:spPr>
          <a:xfrm>
            <a:off x="6919114" y="1738641"/>
            <a:ext cx="487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…digital printing needs to at least                	match their print capabilities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F4EAC64-5C93-48DC-89A6-DA624C8B7B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057" y="1557818"/>
            <a:ext cx="4538968" cy="4898862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D2C9C44F-A9B4-499E-9499-0FE7DA057164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441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3F71AA-AB2F-4C90-866D-DBFBF130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Widest Color Gamut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2738-0FF0-4A3E-B807-DC9E3848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0792" y="6230814"/>
            <a:ext cx="2628900" cy="492369"/>
          </a:xfrm>
        </p:spPr>
        <p:txBody>
          <a:bodyPr/>
          <a:lstStyle/>
          <a:p>
            <a:r>
              <a:rPr lang="en-US" dirty="0"/>
              <a:t>Landa Corporation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38339-6D97-4257-8137-90BC7E90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55" y="1975018"/>
            <a:ext cx="5328743" cy="3854543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27000" dist="38100" dir="2700000" algn="tl" rotWithShape="0">
              <a:prstClr val="black">
                <a:alpha val="68000"/>
              </a:prstClr>
            </a:outerShdw>
          </a:effectLst>
        </p:spPr>
      </p:pic>
      <p:sp>
        <p:nvSpPr>
          <p:cNvPr id="19" name="Slide Number Placeholder 12329">
            <a:extLst>
              <a:ext uri="{FF2B5EF4-FFF2-40B4-BE49-F238E27FC236}">
                <a16:creationId xmlns:a16="http://schemas.microsoft.com/office/drawing/2014/main" id="{BDE871C2-B3DB-46BD-A70B-F574177B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984" y="6477000"/>
            <a:ext cx="2837762" cy="244476"/>
          </a:xfrm>
        </p:spPr>
        <p:txBody>
          <a:bodyPr/>
          <a:lstStyle/>
          <a:p>
            <a:fld id="{BB194741-0D56-4D19-9B23-72FBA6532723}" type="slidenum">
              <a:rPr lang="en-US">
                <a:solidFill>
                  <a:srgbClr val="7F7F7F">
                    <a:tint val="75000"/>
                  </a:srgbClr>
                </a:solidFill>
                <a:latin typeface="Calibri"/>
              </a:rPr>
              <a:pPr/>
              <a:t>25</a:t>
            </a:fld>
            <a:endParaRPr lang="en-US" dirty="0">
              <a:solidFill>
                <a:srgbClr val="7F7F7F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CDDE8E8-EC62-4153-87BC-142D8C8119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0" y="1800000"/>
            <a:ext cx="4186800" cy="4186800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1E974E64-B572-4432-8559-D2169D936BC0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527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65F-EB97-4BE4-BF2F-5E2ECFF3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Sharpest Images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BE6BF-DF35-41AA-BE69-A675A5221A9F}"/>
              </a:ext>
            </a:extLst>
          </p:cNvPr>
          <p:cNvSpPr/>
          <p:nvPr/>
        </p:nvSpPr>
        <p:spPr>
          <a:xfrm>
            <a:off x="1409671" y="1975018"/>
            <a:ext cx="4669055" cy="4002036"/>
          </a:xfrm>
          <a:prstGeom prst="rect">
            <a:avLst/>
          </a:prstGeom>
          <a:noFill/>
          <a:ln w="6350">
            <a:solidFill>
              <a:schemeClr val="bg2"/>
            </a:solidFill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075BE-47B6-4DB4-B225-EFBA70F84D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953" y="2159850"/>
            <a:ext cx="4065451" cy="3628208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0E2B603-CDC8-433A-BCE2-F87FF1E0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  <p:sp>
        <p:nvSpPr>
          <p:cNvPr id="17" name="Slide Number Placeholder 12329">
            <a:extLst>
              <a:ext uri="{FF2B5EF4-FFF2-40B4-BE49-F238E27FC236}">
                <a16:creationId xmlns:a16="http://schemas.microsoft.com/office/drawing/2014/main" id="{CA265165-1C08-4412-84C1-B2740AB5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984" y="6477000"/>
            <a:ext cx="2837762" cy="244476"/>
          </a:xfrm>
        </p:spPr>
        <p:txBody>
          <a:bodyPr/>
          <a:lstStyle/>
          <a:p>
            <a:fld id="{BB194741-0D56-4D19-9B23-72FBA6532723}" type="slidenum">
              <a:rPr lang="en-US">
                <a:solidFill>
                  <a:srgbClr val="7F7F7F">
                    <a:tint val="75000"/>
                  </a:srgbClr>
                </a:solidFill>
                <a:latin typeface="Calibri"/>
              </a:rPr>
              <a:pPr/>
              <a:t>26</a:t>
            </a:fld>
            <a:endParaRPr lang="en-US" dirty="0">
              <a:solidFill>
                <a:srgbClr val="7F7F7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30E0F4-BC0A-42C9-B875-38489D785002}"/>
              </a:ext>
            </a:extLst>
          </p:cNvPr>
          <p:cNvSpPr/>
          <p:nvPr/>
        </p:nvSpPr>
        <p:spPr>
          <a:xfrm>
            <a:off x="2238488" y="2240280"/>
            <a:ext cx="3514916" cy="340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" descr="L:\DotsPresentation\HPDeskJet9000-Coated (Original).tif">
            <a:extLst>
              <a:ext uri="{FF2B5EF4-FFF2-40B4-BE49-F238E27FC236}">
                <a16:creationId xmlns:a16="http://schemas.microsoft.com/office/drawing/2014/main" id="{87808517-251D-485D-9E83-CCBD468B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333" y="2586429"/>
            <a:ext cx="1441024" cy="14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L:\DotsPresentation\HPDeskJet9000-uncoated (Original).tif">
            <a:extLst>
              <a:ext uri="{FF2B5EF4-FFF2-40B4-BE49-F238E27FC236}">
                <a16:creationId xmlns:a16="http://schemas.microsoft.com/office/drawing/2014/main" id="{DF95E13F-6546-49B0-AD33-CD3EEDF4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593" y="4160910"/>
            <a:ext cx="1446128" cy="14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L:\DotsPresentation\LandaCoated (Original).tif">
            <a:extLst>
              <a:ext uri="{FF2B5EF4-FFF2-40B4-BE49-F238E27FC236}">
                <a16:creationId xmlns:a16="http://schemas.microsoft.com/office/drawing/2014/main" id="{024B76E9-74F7-4CF0-96EA-F3B916A2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935" y="2575262"/>
            <a:ext cx="1441024" cy="14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 descr="L:\DotsPresentation\LandaUncoated (Original).tif">
            <a:extLst>
              <a:ext uri="{FF2B5EF4-FFF2-40B4-BE49-F238E27FC236}">
                <a16:creationId xmlns:a16="http://schemas.microsoft.com/office/drawing/2014/main" id="{C08E1FAB-B489-49DC-A010-F1F2C9D5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2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73" y="4154151"/>
            <a:ext cx="1441024" cy="14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8DC680-CF5E-4525-85C4-0B2162111956}"/>
              </a:ext>
            </a:extLst>
          </p:cNvPr>
          <p:cNvSpPr txBox="1"/>
          <p:nvPr/>
        </p:nvSpPr>
        <p:spPr>
          <a:xfrm>
            <a:off x="2679688" y="2205930"/>
            <a:ext cx="264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Inkjet               Nanography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6CEE7ED-782F-4C4F-8EB5-FA7F43055B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0" y="1800000"/>
            <a:ext cx="4186800" cy="4186800"/>
          </a:xfrm>
          <a:prstGeom prst="rect">
            <a:avLst/>
          </a:prstGeom>
        </p:spPr>
      </p:pic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A3DE66C6-BB08-44F4-89CA-CA13F9CD14A2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1502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65F-EB97-4BE4-BF2F-5E2ECFF3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Paper… Without Treatment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F1121-B807-4F42-A577-347FF95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4707" y="6365631"/>
            <a:ext cx="2154115" cy="334108"/>
          </a:xfrm>
        </p:spPr>
        <p:txBody>
          <a:bodyPr/>
          <a:lstStyle/>
          <a:p>
            <a:r>
              <a:rPr lang="en-US" dirty="0"/>
              <a:t>Landa Corporation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3B7E9-5BC8-41DC-AA17-3B6EF943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1784" y="6462346"/>
            <a:ext cx="870438" cy="257704"/>
          </a:xfrm>
        </p:spPr>
        <p:txBody>
          <a:bodyPr/>
          <a:lstStyle/>
          <a:p>
            <a:fld id="{BB194741-0D56-4D19-9B23-72FBA653272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80A03-036C-4A77-889E-1B0D140FDDEF}"/>
              </a:ext>
            </a:extLst>
          </p:cNvPr>
          <p:cNvSpPr/>
          <p:nvPr/>
        </p:nvSpPr>
        <p:spPr>
          <a:xfrm>
            <a:off x="1070517" y="1948838"/>
            <a:ext cx="4962293" cy="4017064"/>
          </a:xfrm>
          <a:prstGeom prst="rect">
            <a:avLst/>
          </a:prstGeom>
          <a:noFill/>
          <a:ln w="6350">
            <a:solidFill>
              <a:schemeClr val="bg2"/>
            </a:solidFill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5E85C-09B6-4210-9A86-012F6071D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581" y="2077991"/>
            <a:ext cx="4690991" cy="375279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C60519E-B3C6-4DAD-A71F-C40098476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0" y="1800000"/>
            <a:ext cx="4186800" cy="4186800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886A10C9-3F15-455E-89AD-2890291DF9C2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161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65F-EB97-4BE4-BF2F-5E2ECFF3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Right Format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F1121-B807-4F42-A577-347FF95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7823" y="6251330"/>
            <a:ext cx="2066192" cy="545123"/>
          </a:xfrm>
        </p:spPr>
        <p:txBody>
          <a:bodyPr/>
          <a:lstStyle/>
          <a:p>
            <a:r>
              <a:rPr lang="en-US" dirty="0"/>
              <a:t>Landa Corporation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3B7E9-5BC8-41DC-AA17-3B6EF943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958" y="6395039"/>
            <a:ext cx="1529862" cy="257704"/>
          </a:xfrm>
        </p:spPr>
        <p:txBody>
          <a:bodyPr/>
          <a:lstStyle/>
          <a:p>
            <a:fld id="{BB194741-0D56-4D19-9B23-72FBA653272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220AB-4084-4A3A-AC8B-18530A50AEA4}"/>
              </a:ext>
            </a:extLst>
          </p:cNvPr>
          <p:cNvSpPr/>
          <p:nvPr/>
        </p:nvSpPr>
        <p:spPr>
          <a:xfrm>
            <a:off x="767255" y="1975018"/>
            <a:ext cx="5328744" cy="3813040"/>
          </a:xfrm>
          <a:prstGeom prst="rect">
            <a:avLst/>
          </a:prstGeom>
          <a:noFill/>
          <a:ln w="6350">
            <a:solidFill>
              <a:schemeClr val="bg2"/>
            </a:solidFill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53504-175B-49C7-BA26-B00B7BAC7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22" y="2104562"/>
            <a:ext cx="4899672" cy="3525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E15B63-9974-4A9B-AF3F-3489385A0D3A}"/>
              </a:ext>
            </a:extLst>
          </p:cNvPr>
          <p:cNvSpPr/>
          <p:nvPr/>
        </p:nvSpPr>
        <p:spPr>
          <a:xfrm>
            <a:off x="981822" y="2104562"/>
            <a:ext cx="2429593" cy="352551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4AED-A494-43B2-85CB-2CCBAA9D2768}"/>
              </a:ext>
            </a:extLst>
          </p:cNvPr>
          <p:cNvSpPr txBox="1"/>
          <p:nvPr/>
        </p:nvSpPr>
        <p:spPr>
          <a:xfrm>
            <a:off x="1312297" y="4247143"/>
            <a:ext cx="176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</a:rPr>
              <a:t>Print industry’s most common format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3455E90-7234-4931-BD2B-FCA995F047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0" y="1800000"/>
            <a:ext cx="4186800" cy="4186800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9251FC7C-420F-4107-A6DF-583F00EB986F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5018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65F-EB97-4BE4-BF2F-5E2ECFF3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57704"/>
            <a:ext cx="10945654" cy="1096962"/>
          </a:xfrm>
        </p:spPr>
        <p:txBody>
          <a:bodyPr/>
          <a:lstStyle/>
          <a:p>
            <a:r>
              <a:rPr lang="en-US" dirty="0"/>
              <a:t>Production Speeds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F1121-B807-4F42-A577-347FF95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312877"/>
            <a:ext cx="2980592" cy="545123"/>
          </a:xfrm>
        </p:spPr>
        <p:txBody>
          <a:bodyPr/>
          <a:lstStyle/>
          <a:p>
            <a:r>
              <a:rPr lang="en-US" dirty="0"/>
              <a:t>Landa Corporation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3B7E9-5BC8-41DC-AA17-3B6EF943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1131" y="6312877"/>
            <a:ext cx="1582615" cy="422031"/>
          </a:xfrm>
        </p:spPr>
        <p:txBody>
          <a:bodyPr/>
          <a:lstStyle/>
          <a:p>
            <a:fld id="{BB194741-0D56-4D19-9B23-72FBA653272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82651C-9455-4BDD-A155-B46FC5C32212}"/>
              </a:ext>
            </a:extLst>
          </p:cNvPr>
          <p:cNvSpPr/>
          <p:nvPr/>
        </p:nvSpPr>
        <p:spPr>
          <a:xfrm>
            <a:off x="767255" y="1975018"/>
            <a:ext cx="5328744" cy="3813040"/>
          </a:xfrm>
          <a:prstGeom prst="rect">
            <a:avLst/>
          </a:prstGeom>
          <a:noFill/>
          <a:ln w="6350">
            <a:solidFill>
              <a:schemeClr val="bg2"/>
            </a:solidFill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19180232"/>
              </p:ext>
            </p:extLst>
          </p:nvPr>
        </p:nvGraphicFramePr>
        <p:xfrm>
          <a:off x="767255" y="2310062"/>
          <a:ext cx="5226531" cy="344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F6D4D6-8658-4790-B681-630992CA98D1}"/>
              </a:ext>
            </a:extLst>
          </p:cNvPr>
          <p:cNvSpPr txBox="1"/>
          <p:nvPr/>
        </p:nvSpPr>
        <p:spPr>
          <a:xfrm>
            <a:off x="2030492" y="1975018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Sheet-fed Digital Presses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7ECA053-1621-4DB9-BE89-0CDB8914E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0" y="1800000"/>
            <a:ext cx="4186800" cy="4186800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7B612289-7682-4D75-9DC4-CA6A1DB8740C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246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Landa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62F773-1587-4E40-99F9-B411CA1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1" y="152400"/>
            <a:ext cx="8722473" cy="10969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D94E-9F32-4D3B-83FB-8C1AB68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447801"/>
            <a:ext cx="10945654" cy="4678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Calibri"/>
                <a:cs typeface="Calibri"/>
              </a:rPr>
              <a:t>Introduction to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your new </a:t>
            </a:r>
            <a:r>
              <a:rPr lang="en-US" dirty="0">
                <a:latin typeface="Calibri"/>
                <a:cs typeface="Calibri"/>
              </a:rPr>
              <a:t>Landa S10 Nanographic Press</a:t>
            </a:r>
          </a:p>
          <a:p>
            <a:pPr marL="0" indent="0" algn="l">
              <a:buNone/>
            </a:pPr>
            <a:endParaRPr lang="en-US" dirty="0">
              <a:latin typeface="Calibri"/>
              <a:cs typeface="Calibri"/>
            </a:endParaRPr>
          </a:p>
          <a:p>
            <a:pPr algn="l"/>
            <a:r>
              <a:rPr lang="en-US" dirty="0">
                <a:latin typeface="Calibri"/>
                <a:cs typeface="Calibri"/>
              </a:rPr>
              <a:t>Introduction to Nanography®</a:t>
            </a:r>
          </a:p>
          <a:p>
            <a:pPr marL="0" indent="0" algn="l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S10 and Nanography’s Benefits over other technologies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/>
              <a:cs typeface="Calibri"/>
            </a:endParaRPr>
          </a:p>
          <a:p>
            <a:pPr algn="l"/>
            <a:r>
              <a:rPr lang="en-US" dirty="0">
                <a:latin typeface="Calibri"/>
                <a:cs typeface="Calibri"/>
              </a:rPr>
              <a:t>How to sell Nanography!!</a:t>
            </a:r>
          </a:p>
          <a:p>
            <a:pPr algn="l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33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0F3A4D-0358-4F28-A6E3-F19BC988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Profitable at Short-Mid Runs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F1121-B807-4F42-A577-347FF95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5" y="6477000"/>
            <a:ext cx="3851249" cy="244476"/>
          </a:xfrm>
        </p:spPr>
        <p:txBody>
          <a:bodyPr/>
          <a:lstStyle/>
          <a:p>
            <a:r>
              <a:rPr lang="en-US" dirty="0"/>
              <a:t>Landa Corporation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3B7E9-5BC8-41DC-AA17-3B6EF943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984" y="6477000"/>
            <a:ext cx="2837762" cy="244476"/>
          </a:xfrm>
        </p:spPr>
        <p:txBody>
          <a:bodyPr/>
          <a:lstStyle/>
          <a:p>
            <a:fld id="{BB194741-0D56-4D19-9B23-72FBA653272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50EC1D-4584-465A-A73D-2BB76C987FF2}"/>
              </a:ext>
            </a:extLst>
          </p:cNvPr>
          <p:cNvSpPr txBox="1"/>
          <p:nvPr/>
        </p:nvSpPr>
        <p:spPr>
          <a:xfrm>
            <a:off x="1530735" y="5354629"/>
            <a:ext cx="282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Profitability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3EF469-ABE0-421D-82FE-32740DB5E3D8}"/>
              </a:ext>
            </a:extLst>
          </p:cNvPr>
          <p:cNvSpPr txBox="1"/>
          <p:nvPr/>
        </p:nvSpPr>
        <p:spPr>
          <a:xfrm>
            <a:off x="2678647" y="3745928"/>
            <a:ext cx="53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DDCA2-011A-40DC-B864-EDBCC2EEF772}"/>
              </a:ext>
            </a:extLst>
          </p:cNvPr>
          <p:cNvSpPr txBox="1"/>
          <p:nvPr/>
        </p:nvSpPr>
        <p:spPr>
          <a:xfrm>
            <a:off x="2678647" y="2495851"/>
            <a:ext cx="53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5AA2B1-2BBE-42A4-9F9B-79605E621DA6}"/>
              </a:ext>
            </a:extLst>
          </p:cNvPr>
          <p:cNvSpPr txBox="1"/>
          <p:nvPr/>
        </p:nvSpPr>
        <p:spPr>
          <a:xfrm>
            <a:off x="2692172" y="4955080"/>
            <a:ext cx="50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F0"/>
                </a:solidFill>
              </a:rPr>
              <a:t>=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175BDF-BFBB-45FF-A8A8-DBFF4C9FA616}"/>
              </a:ext>
            </a:extLst>
          </p:cNvPr>
          <p:cNvSpPr/>
          <p:nvPr/>
        </p:nvSpPr>
        <p:spPr>
          <a:xfrm>
            <a:off x="1280148" y="1769150"/>
            <a:ext cx="3331402" cy="8309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Productivity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(Speed x Format)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1F797B1-3F6E-4676-822D-29ED87783245}"/>
              </a:ext>
            </a:extLst>
          </p:cNvPr>
          <p:cNvSpPr/>
          <p:nvPr/>
        </p:nvSpPr>
        <p:spPr>
          <a:xfrm>
            <a:off x="1280148" y="2960767"/>
            <a:ext cx="3331402" cy="8309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Efficiency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US" sz="2000" dirty="0">
                <a:solidFill>
                  <a:schemeClr val="bg1"/>
                </a:solidFill>
              </a:rPr>
              <a:t>Set-up Costs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en-US" sz="2000" dirty="0">
                <a:solidFill>
                  <a:schemeClr val="bg1"/>
                </a:solidFill>
              </a:rPr>
              <a:t>Spot Colors)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56C121-5827-4BA5-943C-7546C020D94D}"/>
              </a:ext>
            </a:extLst>
          </p:cNvPr>
          <p:cNvSpPr/>
          <p:nvPr/>
        </p:nvSpPr>
        <p:spPr>
          <a:xfrm>
            <a:off x="1330028" y="4226579"/>
            <a:ext cx="3331402" cy="8309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Compatibility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(+ Fit: Paper + Finishing)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C3B301-6120-41AB-9149-A2CDBFD5CF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0" y="1800000"/>
            <a:ext cx="4186800" cy="4186800"/>
          </a:xfrm>
          <a:prstGeom prst="rect">
            <a:avLst/>
          </a:prstGeom>
        </p:spPr>
      </p:pic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1BFE205C-F9F2-44DE-9EEE-402B91BF8FDA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5147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0F3A4D-0358-4F28-A6E3-F19BC988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Sustainable Print Process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F275E82-4E05-42F2-A966-ECF0097C4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0" y="1800000"/>
            <a:ext cx="4186800" cy="418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A56BFD-0C9E-4EC4-A48A-E52A8FA92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3" y="1884706"/>
            <a:ext cx="4066818" cy="4102094"/>
          </a:xfrm>
          <a:prstGeom prst="rect">
            <a:avLst/>
          </a:prstGeom>
        </p:spPr>
      </p:pic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BB7D3F87-1AE9-4476-920E-8D742C2D29BF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8164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Printing. Without Compromise.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626" y="3283491"/>
            <a:ext cx="7753171" cy="2235826"/>
          </a:xfrm>
        </p:spPr>
        <p:txBody>
          <a:bodyPr>
            <a:normAutofit/>
          </a:bodyPr>
          <a:lstStyle/>
          <a:p>
            <a:pPr>
              <a:buClr>
                <a:srgbClr val="00AEEF"/>
              </a:buClr>
            </a:pPr>
            <a:r>
              <a:rPr lang="en-US" sz="2400" dirty="0"/>
              <a:t>Everything you </a:t>
            </a:r>
            <a:r>
              <a:rPr lang="en-US" sz="2400" b="1" dirty="0">
                <a:solidFill>
                  <a:schemeClr val="accent1"/>
                </a:solidFill>
              </a:rPr>
              <a:t>expect</a:t>
            </a:r>
            <a:r>
              <a:rPr lang="en-US" sz="2400" dirty="0"/>
              <a:t> from a conventional press</a:t>
            </a:r>
          </a:p>
          <a:p>
            <a:pPr>
              <a:buClr>
                <a:srgbClr val="00AEEF"/>
              </a:buClr>
            </a:pPr>
            <a:r>
              <a:rPr lang="en-US" sz="2400" dirty="0"/>
              <a:t>Everything you </a:t>
            </a:r>
            <a:r>
              <a:rPr lang="en-US" sz="2400" b="1" dirty="0">
                <a:solidFill>
                  <a:schemeClr val="accent1"/>
                </a:solidFill>
              </a:rPr>
              <a:t>need</a:t>
            </a:r>
            <a:r>
              <a:rPr lang="en-US" sz="2400" dirty="0"/>
              <a:t> from a digital press</a:t>
            </a:r>
          </a:p>
          <a:p>
            <a:pPr>
              <a:buClr>
                <a:srgbClr val="00AEEF"/>
              </a:buClr>
            </a:pPr>
            <a:r>
              <a:rPr lang="en-US" sz="2400" dirty="0"/>
              <a:t>Everything you </a:t>
            </a:r>
            <a:r>
              <a:rPr lang="en-US" sz="2400" b="1" dirty="0">
                <a:solidFill>
                  <a:schemeClr val="accent1"/>
                </a:solidFill>
              </a:rPr>
              <a:t>want</a:t>
            </a:r>
            <a:r>
              <a:rPr lang="en-US" sz="2400" dirty="0"/>
              <a:t> from a Landa press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110548" y="2364839"/>
            <a:ext cx="2909680" cy="3154477"/>
            <a:chOff x="4161622" y="1846673"/>
            <a:chExt cx="3966803" cy="4300537"/>
          </a:xfrm>
        </p:grpSpPr>
        <p:grpSp>
          <p:nvGrpSpPr>
            <p:cNvPr id="30" name="Group 29"/>
            <p:cNvGrpSpPr/>
            <p:nvPr/>
          </p:nvGrpSpPr>
          <p:grpSpPr>
            <a:xfrm>
              <a:off x="4181859" y="1846673"/>
              <a:ext cx="3886200" cy="4300537"/>
              <a:chOff x="8423275" y="2659063"/>
              <a:chExt cx="3886200" cy="4300537"/>
            </a:xfrm>
          </p:grpSpPr>
          <p:grpSp>
            <p:nvGrpSpPr>
              <p:cNvPr id="38" name="Group 4"/>
              <p:cNvGrpSpPr>
                <a:grpSpLocks noChangeAspect="1"/>
              </p:cNvGrpSpPr>
              <p:nvPr/>
            </p:nvGrpSpPr>
            <p:grpSpPr bwMode="auto">
              <a:xfrm>
                <a:off x="8423275" y="2659063"/>
                <a:ext cx="3886200" cy="4300537"/>
                <a:chOff x="5306" y="1675"/>
                <a:chExt cx="2448" cy="2709"/>
              </a:xfrm>
            </p:grpSpPr>
            <p:sp>
              <p:nvSpPr>
                <p:cNvPr id="40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306" y="1675"/>
                  <a:ext cx="2448" cy="27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1" name="Oval 5"/>
                <p:cNvSpPr>
                  <a:spLocks noChangeArrowheads="1"/>
                </p:cNvSpPr>
                <p:nvPr/>
              </p:nvSpPr>
              <p:spPr bwMode="auto">
                <a:xfrm>
                  <a:off x="6168" y="1672"/>
                  <a:ext cx="714" cy="714"/>
                </a:xfrm>
                <a:prstGeom prst="ellipse">
                  <a:avLst/>
                </a:prstGeom>
                <a:solidFill>
                  <a:srgbClr val="D6008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2" name="Oval 6"/>
                <p:cNvSpPr>
                  <a:spLocks noChangeArrowheads="1"/>
                </p:cNvSpPr>
                <p:nvPr/>
              </p:nvSpPr>
              <p:spPr bwMode="auto">
                <a:xfrm>
                  <a:off x="6168" y="3666"/>
                  <a:ext cx="714" cy="718"/>
                </a:xfrm>
                <a:prstGeom prst="ellipse">
                  <a:avLst/>
                </a:prstGeom>
                <a:solidFill>
                  <a:srgbClr val="2A5CAA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3" name="Oval 7"/>
                <p:cNvSpPr>
                  <a:spLocks noChangeArrowheads="1"/>
                </p:cNvSpPr>
                <p:nvPr/>
              </p:nvSpPr>
              <p:spPr bwMode="auto">
                <a:xfrm>
                  <a:off x="7036" y="3166"/>
                  <a:ext cx="714" cy="714"/>
                </a:xfrm>
                <a:prstGeom prst="ellipse">
                  <a:avLst/>
                </a:prstGeom>
                <a:solidFill>
                  <a:srgbClr val="8F53A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4" name="Oval 8"/>
                <p:cNvSpPr>
                  <a:spLocks noChangeArrowheads="1"/>
                </p:cNvSpPr>
                <p:nvPr/>
              </p:nvSpPr>
              <p:spPr bwMode="auto">
                <a:xfrm>
                  <a:off x="7036" y="2158"/>
                  <a:ext cx="714" cy="714"/>
                </a:xfrm>
                <a:prstGeom prst="ellipse">
                  <a:avLst/>
                </a:prstGeom>
                <a:solidFill>
                  <a:srgbClr val="F5822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5303" y="3166"/>
                  <a:ext cx="717" cy="714"/>
                </a:xfrm>
                <a:prstGeom prst="ellipse">
                  <a:avLst/>
                </a:prstGeom>
                <a:solidFill>
                  <a:srgbClr val="00AEEF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6" name="Oval 10"/>
                <p:cNvSpPr>
                  <a:spLocks noChangeArrowheads="1"/>
                </p:cNvSpPr>
                <p:nvPr/>
              </p:nvSpPr>
              <p:spPr bwMode="auto">
                <a:xfrm>
                  <a:off x="5303" y="2158"/>
                  <a:ext cx="717" cy="714"/>
                </a:xfrm>
                <a:prstGeom prst="ellipse">
                  <a:avLst/>
                </a:prstGeom>
                <a:solidFill>
                  <a:srgbClr val="FFCB05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7" name="Freeform 11"/>
                <p:cNvSpPr>
                  <a:spLocks/>
                </p:cNvSpPr>
                <p:nvPr/>
              </p:nvSpPr>
              <p:spPr bwMode="auto">
                <a:xfrm>
                  <a:off x="5593" y="2869"/>
                  <a:ext cx="126" cy="304"/>
                </a:xfrm>
                <a:custGeom>
                  <a:avLst/>
                  <a:gdLst>
                    <a:gd name="T0" fmla="*/ 19 w 36"/>
                    <a:gd name="T1" fmla="*/ 85 h 87"/>
                    <a:gd name="T2" fmla="*/ 36 w 36"/>
                    <a:gd name="T3" fmla="*/ 86 h 87"/>
                    <a:gd name="T4" fmla="*/ 36 w 36"/>
                    <a:gd name="T5" fmla="*/ 0 h 87"/>
                    <a:gd name="T6" fmla="*/ 19 w 36"/>
                    <a:gd name="T7" fmla="*/ 1 h 87"/>
                    <a:gd name="T8" fmla="*/ 0 w 36"/>
                    <a:gd name="T9" fmla="*/ 0 h 87"/>
                    <a:gd name="T10" fmla="*/ 0 w 36"/>
                    <a:gd name="T11" fmla="*/ 87 h 87"/>
                    <a:gd name="T12" fmla="*/ 19 w 36"/>
                    <a:gd name="T13" fmla="*/ 8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87">
                      <a:moveTo>
                        <a:pt x="19" y="85"/>
                      </a:moveTo>
                      <a:cubicBezTo>
                        <a:pt x="25" y="85"/>
                        <a:pt x="30" y="85"/>
                        <a:pt x="36" y="86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0" y="1"/>
                        <a:pt x="25" y="1"/>
                        <a:pt x="19" y="1"/>
                      </a:cubicBezTo>
                      <a:cubicBezTo>
                        <a:pt x="13" y="1"/>
                        <a:pt x="6" y="1"/>
                        <a:pt x="0" y="0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6" y="85"/>
                        <a:pt x="13" y="85"/>
                        <a:pt x="19" y="85"/>
                      </a:cubicBezTo>
                      <a:close/>
                    </a:path>
                  </a:pathLst>
                </a:custGeom>
                <a:solidFill>
                  <a:srgbClr val="FFD44F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 dirty="0"/>
                </a:p>
              </p:txBody>
            </p:sp>
            <p:sp>
              <p:nvSpPr>
                <p:cNvPr id="48" name="Freeform 12"/>
                <p:cNvSpPr>
                  <a:spLocks/>
                </p:cNvSpPr>
                <p:nvPr/>
              </p:nvSpPr>
              <p:spPr bwMode="auto">
                <a:xfrm>
                  <a:off x="5936" y="2144"/>
                  <a:ext cx="312" cy="252"/>
                </a:xfrm>
                <a:custGeom>
                  <a:avLst/>
                  <a:gdLst>
                    <a:gd name="T0" fmla="*/ 18 w 89"/>
                    <a:gd name="T1" fmla="*/ 72 h 72"/>
                    <a:gd name="T2" fmla="*/ 89 w 89"/>
                    <a:gd name="T3" fmla="*/ 31 h 72"/>
                    <a:gd name="T4" fmla="*/ 71 w 89"/>
                    <a:gd name="T5" fmla="*/ 0 h 72"/>
                    <a:gd name="T6" fmla="*/ 0 w 89"/>
                    <a:gd name="T7" fmla="*/ 41 h 72"/>
                    <a:gd name="T8" fmla="*/ 18 w 89"/>
                    <a:gd name="T9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72">
                      <a:moveTo>
                        <a:pt x="18" y="72"/>
                      </a:move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1" y="22"/>
                        <a:pt x="75" y="11"/>
                        <a:pt x="71" y="0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7" y="50"/>
                        <a:pt x="13" y="61"/>
                        <a:pt x="18" y="72"/>
                      </a:cubicBezTo>
                      <a:close/>
                    </a:path>
                  </a:pathLst>
                </a:custGeom>
                <a:solidFill>
                  <a:srgbClr val="DD5395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49" name="Freeform 13"/>
                <p:cNvSpPr>
                  <a:spLocks/>
                </p:cNvSpPr>
                <p:nvPr/>
              </p:nvSpPr>
              <p:spPr bwMode="auto">
                <a:xfrm>
                  <a:off x="6801" y="2144"/>
                  <a:ext cx="315" cy="256"/>
                </a:xfrm>
                <a:custGeom>
                  <a:avLst/>
                  <a:gdLst>
                    <a:gd name="T0" fmla="*/ 0 w 90"/>
                    <a:gd name="T1" fmla="*/ 31 h 73"/>
                    <a:gd name="T2" fmla="*/ 72 w 90"/>
                    <a:gd name="T3" fmla="*/ 73 h 73"/>
                    <a:gd name="T4" fmla="*/ 90 w 90"/>
                    <a:gd name="T5" fmla="*/ 42 h 73"/>
                    <a:gd name="T6" fmla="*/ 17 w 90"/>
                    <a:gd name="T7" fmla="*/ 0 h 73"/>
                    <a:gd name="T8" fmla="*/ 0 w 90"/>
                    <a:gd name="T9" fmla="*/ 3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73">
                      <a:moveTo>
                        <a:pt x="0" y="31"/>
                      </a:move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6" y="61"/>
                        <a:pt x="82" y="51"/>
                        <a:pt x="90" y="42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3" y="11"/>
                        <a:pt x="7" y="22"/>
                        <a:pt x="0" y="31"/>
                      </a:cubicBezTo>
                      <a:close/>
                    </a:path>
                  </a:pathLst>
                </a:custGeom>
                <a:solidFill>
                  <a:srgbClr val="F89848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6798" y="3645"/>
                  <a:ext cx="322" cy="259"/>
                </a:xfrm>
                <a:custGeom>
                  <a:avLst/>
                  <a:gdLst>
                    <a:gd name="T0" fmla="*/ 74 w 92"/>
                    <a:gd name="T1" fmla="*/ 0 h 74"/>
                    <a:gd name="T2" fmla="*/ 0 w 92"/>
                    <a:gd name="T3" fmla="*/ 43 h 74"/>
                    <a:gd name="T4" fmla="*/ 18 w 92"/>
                    <a:gd name="T5" fmla="*/ 74 h 74"/>
                    <a:gd name="T6" fmla="*/ 92 w 92"/>
                    <a:gd name="T7" fmla="*/ 31 h 74"/>
                    <a:gd name="T8" fmla="*/ 74 w 9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74">
                      <a:moveTo>
                        <a:pt x="74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7" y="52"/>
                        <a:pt x="14" y="62"/>
                        <a:pt x="18" y="74"/>
                      </a:cubicBezTo>
                      <a:cubicBezTo>
                        <a:pt x="92" y="31"/>
                        <a:pt x="92" y="31"/>
                        <a:pt x="92" y="31"/>
                      </a:cubicBezTo>
                      <a:cubicBezTo>
                        <a:pt x="84" y="22"/>
                        <a:pt x="78" y="11"/>
                        <a:pt x="74" y="0"/>
                      </a:cubicBezTo>
                      <a:close/>
                    </a:path>
                  </a:pathLst>
                </a:custGeom>
                <a:solidFill>
                  <a:srgbClr val="5771B7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51" name="Freeform 15"/>
                <p:cNvSpPr>
                  <a:spLocks/>
                </p:cNvSpPr>
                <p:nvPr/>
              </p:nvSpPr>
              <p:spPr bwMode="auto">
                <a:xfrm>
                  <a:off x="7330" y="2869"/>
                  <a:ext cx="126" cy="301"/>
                </a:xfrm>
                <a:custGeom>
                  <a:avLst/>
                  <a:gdLst>
                    <a:gd name="T0" fmla="*/ 18 w 36"/>
                    <a:gd name="T1" fmla="*/ 1 h 86"/>
                    <a:gd name="T2" fmla="*/ 0 w 36"/>
                    <a:gd name="T3" fmla="*/ 0 h 86"/>
                    <a:gd name="T4" fmla="*/ 0 w 36"/>
                    <a:gd name="T5" fmla="*/ 86 h 86"/>
                    <a:gd name="T6" fmla="*/ 18 w 36"/>
                    <a:gd name="T7" fmla="*/ 85 h 86"/>
                    <a:gd name="T8" fmla="*/ 36 w 36"/>
                    <a:gd name="T9" fmla="*/ 86 h 86"/>
                    <a:gd name="T10" fmla="*/ 36 w 36"/>
                    <a:gd name="T11" fmla="*/ 0 h 86"/>
                    <a:gd name="T12" fmla="*/ 18 w 36"/>
                    <a:gd name="T13" fmla="*/ 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86">
                      <a:moveTo>
                        <a:pt x="18" y="1"/>
                      </a:moveTo>
                      <a:cubicBezTo>
                        <a:pt x="12" y="1"/>
                        <a:pt x="6" y="1"/>
                        <a:pt x="0" y="0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6" y="85"/>
                        <a:pt x="12" y="85"/>
                        <a:pt x="18" y="85"/>
                      </a:cubicBezTo>
                      <a:cubicBezTo>
                        <a:pt x="24" y="85"/>
                        <a:pt x="30" y="85"/>
                        <a:pt x="36" y="86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0" y="1"/>
                        <a:pt x="24" y="1"/>
                        <a:pt x="18" y="1"/>
                      </a:cubicBezTo>
                      <a:close/>
                    </a:path>
                  </a:pathLst>
                </a:custGeom>
                <a:solidFill>
                  <a:srgbClr val="9F70B0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  <p:sp>
              <p:nvSpPr>
                <p:cNvPr id="52" name="Freeform 16"/>
                <p:cNvSpPr>
                  <a:spLocks/>
                </p:cNvSpPr>
                <p:nvPr/>
              </p:nvSpPr>
              <p:spPr bwMode="auto">
                <a:xfrm>
                  <a:off x="5933" y="3649"/>
                  <a:ext cx="319" cy="255"/>
                </a:xfrm>
                <a:custGeom>
                  <a:avLst/>
                  <a:gdLst>
                    <a:gd name="T0" fmla="*/ 91 w 91"/>
                    <a:gd name="T1" fmla="*/ 42 h 73"/>
                    <a:gd name="T2" fmla="*/ 18 w 91"/>
                    <a:gd name="T3" fmla="*/ 0 h 73"/>
                    <a:gd name="T4" fmla="*/ 0 w 91"/>
                    <a:gd name="T5" fmla="*/ 31 h 73"/>
                    <a:gd name="T6" fmla="*/ 73 w 91"/>
                    <a:gd name="T7" fmla="*/ 73 h 73"/>
                    <a:gd name="T8" fmla="*/ 91 w 91"/>
                    <a:gd name="T9" fmla="*/ 4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73">
                      <a:moveTo>
                        <a:pt x="91" y="42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11"/>
                        <a:pt x="7" y="22"/>
                        <a:pt x="0" y="31"/>
                      </a:cubicBezTo>
                      <a:cubicBezTo>
                        <a:pt x="73" y="73"/>
                        <a:pt x="73" y="73"/>
                        <a:pt x="73" y="73"/>
                      </a:cubicBezTo>
                      <a:cubicBezTo>
                        <a:pt x="77" y="61"/>
                        <a:pt x="83" y="51"/>
                        <a:pt x="91" y="42"/>
                      </a:cubicBezTo>
                      <a:close/>
                    </a:path>
                  </a:pathLst>
                </a:custGeom>
                <a:solidFill>
                  <a:srgbClr val="00B9F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214" tIns="45607" rIns="91214" bIns="4560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5"/>
                </a:p>
              </p:txBody>
            </p:sp>
          </p:grp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9799638" y="4242594"/>
                <a:ext cx="1133475" cy="1133475"/>
              </a:xfrm>
              <a:prstGeom prst="ellipse">
                <a:avLst/>
              </a:prstGeom>
              <a:solidFill>
                <a:srgbClr val="8EBE3F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548698" y="2121241"/>
              <a:ext cx="1135061" cy="5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97" dirty="0">
                  <a:solidFill>
                    <a:schemeClr val="bg1"/>
                  </a:solidFill>
                </a:rPr>
                <a:t>Color Matching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33107" y="2892789"/>
              <a:ext cx="1139715" cy="5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97" dirty="0">
                  <a:solidFill>
                    <a:schemeClr val="bg1"/>
                  </a:solidFill>
                </a:rPr>
                <a:t>Media Range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81441" y="4614277"/>
              <a:ext cx="1246984" cy="3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97" dirty="0">
                  <a:solidFill>
                    <a:schemeClr val="bg1"/>
                  </a:solidFill>
                </a:rPr>
                <a:t>Productivity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58222" y="5385210"/>
              <a:ext cx="1085454" cy="3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97" dirty="0">
                  <a:solidFill>
                    <a:schemeClr val="bg1"/>
                  </a:solidFill>
                </a:rPr>
                <a:t>Economics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07856" y="4610863"/>
              <a:ext cx="1059254" cy="3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97" dirty="0">
                  <a:solidFill>
                    <a:schemeClr val="bg1"/>
                  </a:solidFill>
                </a:rPr>
                <a:t>Format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61622" y="2916414"/>
              <a:ext cx="1158476" cy="5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97" dirty="0">
                  <a:solidFill>
                    <a:schemeClr val="bg1"/>
                  </a:solidFill>
                </a:rPr>
                <a:t>Image Quality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24076" y="3843052"/>
              <a:ext cx="1381126" cy="3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97" dirty="0">
                  <a:solidFill>
                    <a:schemeClr val="bg1"/>
                  </a:solidFill>
                </a:rPr>
                <a:t>Sustainability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0FAC43-6719-4F17-AE11-A64BDC671C87}"/>
              </a:ext>
            </a:extLst>
          </p:cNvPr>
          <p:cNvSpPr txBox="1"/>
          <p:nvPr/>
        </p:nvSpPr>
        <p:spPr>
          <a:xfrm>
            <a:off x="2376151" y="1902876"/>
            <a:ext cx="34903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D60080"/>
                </a:solidFill>
                <a:sym typeface="Wingdings" panose="05000000000000000000" pitchFamily="2" charset="2"/>
              </a:rPr>
              <a:t></a:t>
            </a:r>
            <a:endParaRPr lang="en-US" sz="3192" dirty="0">
              <a:solidFill>
                <a:srgbClr val="D6008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8691EA-5BA9-4847-82A4-74755FECF8FB}"/>
              </a:ext>
            </a:extLst>
          </p:cNvPr>
          <p:cNvSpPr txBox="1"/>
          <p:nvPr/>
        </p:nvSpPr>
        <p:spPr>
          <a:xfrm>
            <a:off x="3382721" y="2446392"/>
            <a:ext cx="34903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F58220"/>
                </a:solidFill>
                <a:sym typeface="Wingdings" panose="05000000000000000000" pitchFamily="2" charset="2"/>
              </a:rPr>
              <a:t></a:t>
            </a:r>
            <a:endParaRPr lang="en-US" sz="3192" dirty="0">
              <a:solidFill>
                <a:srgbClr val="F5822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10A0E4-4F5E-485E-8ECA-4596588B35F9}"/>
              </a:ext>
            </a:extLst>
          </p:cNvPr>
          <p:cNvSpPr txBox="1"/>
          <p:nvPr/>
        </p:nvSpPr>
        <p:spPr>
          <a:xfrm>
            <a:off x="3382721" y="4983119"/>
            <a:ext cx="34903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8F53A1"/>
                </a:solidFill>
                <a:sym typeface="Wingdings" panose="05000000000000000000" pitchFamily="2" charset="2"/>
              </a:rPr>
              <a:t></a:t>
            </a:r>
            <a:endParaRPr lang="en-US" sz="3192" dirty="0">
              <a:solidFill>
                <a:srgbClr val="8F53A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4E4C78-EE40-4A15-8F2A-7BD2C07EAB2B}"/>
              </a:ext>
            </a:extLst>
          </p:cNvPr>
          <p:cNvSpPr txBox="1"/>
          <p:nvPr/>
        </p:nvSpPr>
        <p:spPr>
          <a:xfrm>
            <a:off x="2376151" y="5491860"/>
            <a:ext cx="34903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2A5CAA"/>
                </a:solidFill>
                <a:sym typeface="Wingdings" panose="05000000000000000000" pitchFamily="2" charset="2"/>
              </a:rPr>
              <a:t></a:t>
            </a:r>
            <a:endParaRPr lang="en-US" sz="3192" dirty="0">
              <a:solidFill>
                <a:srgbClr val="2A5CAA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B41D89-6909-4C75-93C7-7C40D2BF6545}"/>
              </a:ext>
            </a:extLst>
          </p:cNvPr>
          <p:cNvSpPr txBox="1"/>
          <p:nvPr/>
        </p:nvSpPr>
        <p:spPr>
          <a:xfrm>
            <a:off x="1370031" y="2446392"/>
            <a:ext cx="34903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FFCB05"/>
                </a:solidFill>
                <a:sym typeface="Wingdings" panose="05000000000000000000" pitchFamily="2" charset="2"/>
              </a:rPr>
              <a:t></a:t>
            </a:r>
            <a:endParaRPr lang="en-US" sz="3192" dirty="0">
              <a:solidFill>
                <a:srgbClr val="FFCB05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C626D3-45EF-44E0-B32D-6379D659B2DE}"/>
              </a:ext>
            </a:extLst>
          </p:cNvPr>
          <p:cNvSpPr txBox="1"/>
          <p:nvPr/>
        </p:nvSpPr>
        <p:spPr>
          <a:xfrm>
            <a:off x="1370031" y="4983119"/>
            <a:ext cx="34903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dirty="0">
                <a:solidFill>
                  <a:srgbClr val="00AEEF"/>
                </a:solidFill>
                <a:sym typeface="Wingdings" panose="05000000000000000000" pitchFamily="2" charset="2"/>
              </a:rPr>
              <a:t></a:t>
            </a:r>
            <a:endParaRPr lang="en-US" sz="3192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26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Landa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62F773-1587-4E40-99F9-B411CA1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1" y="152400"/>
            <a:ext cx="8722473" cy="10969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D94E-9F32-4D3B-83FB-8C1AB68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447801"/>
            <a:ext cx="10945654" cy="4678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Introduction to your new Landa S10 Nanographic Press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Introduction to Nanography®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S10 and Nanography’s Benefits over other technologies 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latin typeface="Calibri"/>
                <a:cs typeface="Calibri"/>
              </a:rPr>
              <a:t>How to sell Nanography!!</a:t>
            </a:r>
          </a:p>
          <a:p>
            <a:pPr algn="l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4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F7A3-261D-4AA5-87D5-47E25D40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14" y="391341"/>
            <a:ext cx="10883027" cy="1096962"/>
          </a:xfrm>
        </p:spPr>
        <p:txBody>
          <a:bodyPr>
            <a:normAutofit/>
          </a:bodyPr>
          <a:lstStyle/>
          <a:p>
            <a:r>
              <a:rPr lang="en-US" sz="4000"/>
              <a:t>Innovative, Unique packages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75CAE-7489-4290-92F4-9B65C99B1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719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August 2015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2BA5A-3291-4163-8AD2-BC1BEA752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Landa 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BA27-3D47-44A6-A463-B0616B9D9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253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40" name="Picture 16" descr="Image result for hp mosaic nutella">
            <a:extLst>
              <a:ext uri="{FF2B5EF4-FFF2-40B4-BE49-F238E27FC236}">
                <a16:creationId xmlns:a16="http://schemas.microsoft.com/office/drawing/2014/main" id="{3D3E7D4C-FDDB-4494-B7AC-2CB5AB29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45" y="3672933"/>
            <a:ext cx="4825583" cy="30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DFCB1-1206-4975-BC14-3642C0DD82A5}"/>
              </a:ext>
            </a:extLst>
          </p:cNvPr>
          <p:cNvSpPr/>
          <p:nvPr/>
        </p:nvSpPr>
        <p:spPr>
          <a:xfrm>
            <a:off x="7273845" y="3806298"/>
            <a:ext cx="1903418" cy="990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Image result for hp mosaic">
            <a:extLst>
              <a:ext uri="{FF2B5EF4-FFF2-40B4-BE49-F238E27FC236}">
                <a16:creationId xmlns:a16="http://schemas.microsoft.com/office/drawing/2014/main" id="{77635228-B651-474F-8E0D-48FF1931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7" y="1472785"/>
            <a:ext cx="4309934" cy="22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hp mosaic">
            <a:extLst>
              <a:ext uri="{FF2B5EF4-FFF2-40B4-BE49-F238E27FC236}">
                <a16:creationId xmlns:a16="http://schemas.microsoft.com/office/drawing/2014/main" id="{BA83D8FC-9CBB-405B-AD99-79053228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6" y="4145292"/>
            <a:ext cx="3624389" cy="25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3D32C9DA-34D6-436D-996E-90830CED6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92" y="4059384"/>
            <a:ext cx="3678749" cy="274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0897D48-5CE2-490C-B172-08467A39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79" y="1512252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7F17EF4-9333-44EF-8E88-824C6D4F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27" y="1683704"/>
            <a:ext cx="3859819" cy="19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62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4488" y="362806"/>
            <a:ext cx="10883027" cy="1096962"/>
          </a:xfrm>
        </p:spPr>
        <p:txBody>
          <a:bodyPr>
            <a:normAutofit/>
          </a:bodyPr>
          <a:lstStyle/>
          <a:p>
            <a:r>
              <a:rPr lang="en-US" dirty="0"/>
              <a:t>The Benefits of Personalization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Landa Corporation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63253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2B7DC-BFD2-4402-831D-CEEB4F15B2DD}"/>
              </a:ext>
            </a:extLst>
          </p:cNvPr>
          <p:cNvSpPr txBox="1"/>
          <p:nvPr/>
        </p:nvSpPr>
        <p:spPr>
          <a:xfrm>
            <a:off x="608092" y="1646962"/>
            <a:ext cx="61929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UniversLTStd"/>
              </a:rPr>
              <a:t>Enrich Products Portfolio</a:t>
            </a:r>
            <a:endParaRPr lang="en-US" sz="2800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UniversLTStd"/>
              </a:rPr>
              <a:t>High Value Products – Premium prices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UniversLTStd"/>
              </a:rPr>
              <a:t>Innovation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UniversLTStd"/>
              </a:rPr>
              <a:t>Greater customer loyalty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55C9E74-7A96-4011-A5D8-C36F3FF2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28" y="1552353"/>
            <a:ext cx="3391487" cy="2260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log.tapuz.co.il/odeliaa/images/%7B29CA4D59-86FC-4D47-AA67-DE2D5A26FD58%7D.jpg">
            <a:extLst>
              <a:ext uri="{FF2B5EF4-FFF2-40B4-BE49-F238E27FC236}">
                <a16:creationId xmlns:a16="http://schemas.microsoft.com/office/drawing/2014/main" id="{9A2FF96F-FA14-436F-AE5E-B50FC68BE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000" r="35157" b="5080"/>
          <a:stretch/>
        </p:blipFill>
        <p:spPr bwMode="auto">
          <a:xfrm>
            <a:off x="8109528" y="3905929"/>
            <a:ext cx="3391487" cy="2635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CA263877-30C3-4390-A3FF-7F48DD96AEAC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379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Landa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D94E-9F32-4D3B-83FB-8C1AB68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447801"/>
            <a:ext cx="10945654" cy="46783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Identical results when reprinting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/>
                <a:cs typeface="Calibri"/>
              </a:rPr>
              <a:t>Minimizing exposure to your customer when launching new products</a:t>
            </a:r>
            <a:endParaRPr lang="he-IL" dirty="0">
              <a:latin typeface="Calibri"/>
              <a:cs typeface="Calibri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Reorders based on actual demand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SKU proliferation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 of life/long tail support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 to end TCO Model is key!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/>
              <a:t>Print exactly what you need, when you need it! </a:t>
            </a:r>
            <a:endParaRPr lang="he-IL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14E7BB-54BB-4980-9DDB-F5944623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Runs </a:t>
            </a:r>
          </a:p>
        </p:txBody>
      </p:sp>
    </p:spTree>
    <p:extLst>
      <p:ext uri="{BB962C8B-B14F-4D97-AF65-F5344CB8AC3E}">
        <p14:creationId xmlns:p14="http://schemas.microsoft.com/office/powerpoint/2010/main" val="3024281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Landa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D94E-9F32-4D3B-83FB-8C1AB68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447801"/>
            <a:ext cx="10945654" cy="46783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Shorter and more effective package/design development cycles</a:t>
            </a:r>
          </a:p>
          <a:p>
            <a:pPr lvl="1"/>
            <a:r>
              <a:rPr lang="en-US" dirty="0"/>
              <a:t>Concept development – mockups that are identical to the final results</a:t>
            </a:r>
          </a:p>
          <a:p>
            <a:pPr lvl="1"/>
            <a:r>
              <a:rPr lang="en-US" dirty="0"/>
              <a:t>Market research – focus groups, in-store </a:t>
            </a:r>
          </a:p>
          <a:p>
            <a:pPr lvl="1"/>
            <a:r>
              <a:rPr lang="en-US" dirty="0"/>
              <a:t>Sales samples – sales staff, trade shows </a:t>
            </a:r>
          </a:p>
          <a:p>
            <a:r>
              <a:rPr lang="en-US" dirty="0"/>
              <a:t>Quick response to business cycles </a:t>
            </a:r>
          </a:p>
          <a:p>
            <a:r>
              <a:rPr lang="en-US" dirty="0"/>
              <a:t>Quick response to competition </a:t>
            </a:r>
          </a:p>
          <a:p>
            <a:r>
              <a:rPr lang="en-US" dirty="0"/>
              <a:t>Continuous improvement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64904-C942-48E0-B400-D6CE4EEA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to Market &amp; Flexibility </a:t>
            </a:r>
          </a:p>
        </p:txBody>
      </p:sp>
    </p:spTree>
    <p:extLst>
      <p:ext uri="{BB962C8B-B14F-4D97-AF65-F5344CB8AC3E}">
        <p14:creationId xmlns:p14="http://schemas.microsoft.com/office/powerpoint/2010/main" val="1069409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71360B-2433-4F91-A315-2F7B465824CF}"/>
              </a:ext>
            </a:extLst>
          </p:cNvPr>
          <p:cNvSpPr/>
          <p:nvPr/>
        </p:nvSpPr>
        <p:spPr>
          <a:xfrm>
            <a:off x="891651" y="1763025"/>
            <a:ext cx="10441160" cy="4401205"/>
          </a:xfrm>
          <a:prstGeom prst="rect">
            <a:avLst/>
          </a:prstGeom>
          <a:solidFill>
            <a:srgbClr val="009BC8"/>
          </a:solidFill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7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Delivering</a:t>
            </a:r>
            <a:r>
              <a:rPr lang="en-US" sz="7000" dirty="0">
                <a:solidFill>
                  <a:schemeClr val="bg1"/>
                </a:solidFill>
              </a:rPr>
              <a:t> </a:t>
            </a:r>
            <a:r>
              <a:rPr lang="en-US" sz="7000" b="1" dirty="0">
                <a:solidFill>
                  <a:schemeClr val="bg1"/>
                </a:solidFill>
              </a:rPr>
              <a:t>digital flexibility</a:t>
            </a:r>
            <a:r>
              <a:rPr lang="en-US" sz="7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7000" dirty="0">
                <a:solidFill>
                  <a:schemeClr val="bg1"/>
                </a:solidFill>
              </a:rPr>
              <a:t> </a:t>
            </a:r>
            <a:r>
              <a:rPr lang="en-US" sz="7000" b="1" dirty="0">
                <a:solidFill>
                  <a:schemeClr val="bg1"/>
                </a:solidFill>
              </a:rPr>
              <a:t>profitable short to medium </a:t>
            </a:r>
            <a:r>
              <a:rPr lang="en-US" sz="7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run length production, </a:t>
            </a:r>
            <a:r>
              <a:rPr lang="en-US" sz="7000" b="1" dirty="0">
                <a:solidFill>
                  <a:schemeClr val="bg1"/>
                </a:solidFill>
              </a:rPr>
              <a:t>without compromise!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883F7E-557B-48E4-818D-111C1D977D98}"/>
              </a:ext>
            </a:extLst>
          </p:cNvPr>
          <p:cNvSpPr txBox="1">
            <a:spLocks/>
          </p:cNvSpPr>
          <p:nvPr/>
        </p:nvSpPr>
        <p:spPr>
          <a:xfrm>
            <a:off x="608092" y="285839"/>
            <a:ext cx="10945654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548640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883F7E-557B-48E4-818D-111C1D977D98}"/>
              </a:ext>
            </a:extLst>
          </p:cNvPr>
          <p:cNvSpPr txBox="1">
            <a:spLocks/>
          </p:cNvSpPr>
          <p:nvPr/>
        </p:nvSpPr>
        <p:spPr>
          <a:xfrm>
            <a:off x="608092" y="285839"/>
            <a:ext cx="10945654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Without Compromise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00F321-F20C-4B8A-AD9C-9B67CB9D2E72}"/>
              </a:ext>
            </a:extLst>
          </p:cNvPr>
          <p:cNvSpPr txBox="1">
            <a:spLocks/>
          </p:cNvSpPr>
          <p:nvPr/>
        </p:nvSpPr>
        <p:spPr>
          <a:xfrm>
            <a:off x="608092" y="1447801"/>
            <a:ext cx="10945654" cy="4678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Media Range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Variety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Speed/productivity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Digital applications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Costs/pricing (Duggal internal) </a:t>
            </a:r>
          </a:p>
          <a:p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CB8B118-E885-4934-9582-76FF77BA1C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434" y="1382801"/>
            <a:ext cx="4538968" cy="48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8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2020</a:t>
            </a:r>
            <a:endParaRPr lang="en-I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55295" y="6477000"/>
            <a:ext cx="3851249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Landa Corporation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62F773-1587-4E40-99F9-B411CA1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1" y="152400"/>
            <a:ext cx="8722473" cy="10969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EDD94E-9F32-4D3B-83FB-8C1AB682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447801"/>
            <a:ext cx="10945654" cy="4678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Calibri"/>
                <a:cs typeface="Calibri"/>
              </a:rPr>
              <a:t>Introduction to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your new </a:t>
            </a:r>
            <a:r>
              <a:rPr lang="en-US" dirty="0">
                <a:latin typeface="Calibri"/>
                <a:cs typeface="Calibri"/>
              </a:rPr>
              <a:t>Landa S10 Nanographic Press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Introduction to Nanography®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S10 and Nanography’s Benefits over other technologies 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How to sell Nanography!!</a:t>
            </a:r>
          </a:p>
          <a:p>
            <a:pPr algn="l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56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2477" y="81419"/>
            <a:ext cx="3062613" cy="172859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9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94519" y="2564904"/>
            <a:ext cx="10630714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Duggal Landa S10 Nanographic Printing® Press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980473-9C25-41A4-B00C-D6BB9C38DD91}"/>
              </a:ext>
            </a:extLst>
          </p:cNvPr>
          <p:cNvSpPr/>
          <p:nvPr/>
        </p:nvSpPr>
        <p:spPr>
          <a:xfrm>
            <a:off x="618986" y="6237312"/>
            <a:ext cx="10630714" cy="50405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5E3DE-6427-4089-9867-64DC6C611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3562350"/>
            <a:ext cx="7757319" cy="27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5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3E32-7AF2-47B0-AC1A-A5302C84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Unique to your new Press?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BAB4-37ED-4E75-83C3-793395B4D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press delivered and installed in the world that is HD Ready</a:t>
            </a:r>
          </a:p>
          <a:p>
            <a:endParaRPr lang="en-US" dirty="0"/>
          </a:p>
          <a:p>
            <a:r>
              <a:rPr lang="en-US" dirty="0"/>
              <a:t>What does this mean?  </a:t>
            </a:r>
          </a:p>
          <a:p>
            <a:pPr lvl="1"/>
            <a:r>
              <a:rPr lang="en-US" dirty="0"/>
              <a:t>Currently the S10 prints with an effective resolution of 1700 DPI</a:t>
            </a:r>
          </a:p>
          <a:p>
            <a:pPr lvl="1"/>
            <a:r>
              <a:rPr lang="en-US" dirty="0"/>
              <a:t>In HD mode, the effective resolution will be up to 2400 DPI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C68-CBC9-4385-B88A-C4E465D5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0912-A44E-4C6B-90D1-01CB273F89E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1DEB4-9AA9-471F-BB87-6039A325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42A4-A69F-4078-A3B3-2314ED2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741-0D56-4D19-9B23-72FBA65327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B65B77-D3E4-4C1B-B60D-16F514C8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963" y="4488181"/>
            <a:ext cx="2068783" cy="1637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50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3E32-7AF2-47B0-AC1A-A5302C84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Unique to your new Press?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BAB4-37ED-4E75-83C3-793395B4D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Double Delivery S10 Press in the world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C68-CBC9-4385-B88A-C4E465D5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0912-A44E-4C6B-90D1-01CB273F89E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1DEB4-9AA9-471F-BB87-6039A325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42A4-A69F-4078-A3B3-2314ED2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741-0D56-4D19-9B23-72FBA65327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95D9E0-5BFA-41C7-BE83-2B16F1AE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4" y="2374128"/>
            <a:ext cx="9010669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2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632" y="265550"/>
            <a:ext cx="10918575" cy="1094248"/>
          </a:xfrm>
        </p:spPr>
        <p:txBody>
          <a:bodyPr/>
          <a:lstStyle/>
          <a:p>
            <a:r>
              <a:rPr lang="en-US"/>
              <a:t>Landa S10 Inline Coating Unit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1633" y="1452702"/>
            <a:ext cx="6599460" cy="4666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Industry-standard coating unit </a:t>
            </a:r>
          </a:p>
          <a:p>
            <a:pPr lvl="1">
              <a:lnSpc>
                <a:spcPct val="95000"/>
              </a:lnSpc>
            </a:pPr>
            <a:endParaRPr lang="en-US" sz="2000" dirty="0"/>
          </a:p>
          <a:p>
            <a:pPr>
              <a:lnSpc>
                <a:spcPct val="95000"/>
              </a:lnSpc>
            </a:pPr>
            <a:r>
              <a:rPr lang="en-US" dirty="0"/>
              <a:t>Supports UV/aqueous coatings</a:t>
            </a:r>
            <a:endParaRPr lang="en-US" dirty="0">
              <a:cs typeface="Calibri"/>
            </a:endParaRPr>
          </a:p>
          <a:p>
            <a:pPr>
              <a:lnSpc>
                <a:spcPct val="95000"/>
              </a:lnSpc>
            </a:pPr>
            <a:r>
              <a:rPr lang="en-US" dirty="0"/>
              <a:t>Uses Standard coatings</a:t>
            </a:r>
            <a:endParaRPr lang="en-US" dirty="0">
              <a:cs typeface="Calibri"/>
            </a:endParaRPr>
          </a:p>
          <a:p>
            <a:pPr>
              <a:lnSpc>
                <a:spcPct val="95000"/>
              </a:lnSpc>
            </a:pPr>
            <a:r>
              <a:rPr lang="en-US" dirty="0"/>
              <a:t>No need to </a:t>
            </a:r>
            <a:r>
              <a:rPr lang="en-US" dirty="0">
                <a:solidFill>
                  <a:srgbClr val="FFFF00"/>
                </a:solidFill>
              </a:rPr>
              <a:t>re-approve</a:t>
            </a:r>
            <a:r>
              <a:rPr lang="en-US" dirty="0"/>
              <a:t> coating 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dirty="0"/>
              <a:t>    types with print purchasers</a:t>
            </a:r>
            <a:endParaRPr lang="en-US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0532" r="12627"/>
          <a:stretch/>
        </p:blipFill>
        <p:spPr>
          <a:xfrm>
            <a:off x="9309437" y="4801862"/>
            <a:ext cx="1630270" cy="1317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33208" r="32841" b="19983"/>
          <a:stretch/>
        </p:blipFill>
        <p:spPr>
          <a:xfrm>
            <a:off x="6559102" y="3131540"/>
            <a:ext cx="5587692" cy="163517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159009" y="1861036"/>
            <a:ext cx="2288204" cy="440497"/>
          </a:xfrm>
          <a:prstGeom prst="roundRect">
            <a:avLst>
              <a:gd name="adj" fmla="val 19697"/>
            </a:avLst>
          </a:prstGeom>
          <a:noFill/>
          <a:ln>
            <a:solidFill>
              <a:srgbClr val="009E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US" sz="1592" b="1" dirty="0">
                <a:solidFill>
                  <a:schemeClr val="bg1"/>
                </a:solidFill>
                <a:latin typeface="Calibri"/>
              </a:rPr>
              <a:t>Inline Coating Unit</a:t>
            </a:r>
            <a:endParaRPr lang="en-GB" sz="1592" b="1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6" name="Straight Connector 15"/>
          <p:cNvCxnSpPr>
            <a:cxnSpLocks/>
            <a:stCxn id="15" idx="2"/>
          </p:cNvCxnSpPr>
          <p:nvPr/>
        </p:nvCxnSpPr>
        <p:spPr>
          <a:xfrm>
            <a:off x="10303111" y="2301533"/>
            <a:ext cx="0" cy="1440353"/>
          </a:xfrm>
          <a:prstGeom prst="line">
            <a:avLst/>
          </a:prstGeom>
          <a:ln w="19050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EFDA4EA-2FDF-4E13-A042-07D833F2E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984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94741-0D56-4D19-9B23-72FBA6532723}" type="slidenum">
              <a:rPr lang="en-US" smtClean="0"/>
              <a:pPr/>
              <a:t>8</a:t>
            </a:fld>
            <a:endParaRPr lang="en-US">
              <a:latin typeface="+mj-lt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61EE23F-BE31-4640-B96C-8F7D8D82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5294" y="6477000"/>
            <a:ext cx="3851249" cy="244476"/>
          </a:xfrm>
        </p:spPr>
        <p:txBody>
          <a:bodyPr/>
          <a:lstStyle/>
          <a:p>
            <a:r>
              <a:rPr lang="en-US" dirty="0"/>
              <a:t>Landa Confidential Information</a:t>
            </a: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A14FA475-787B-48C9-8E20-71C26FB699A5}"/>
              </a:ext>
            </a:extLst>
          </p:cNvPr>
          <p:cNvSpPr txBox="1">
            <a:spLocks/>
          </p:cNvSpPr>
          <p:nvPr/>
        </p:nvSpPr>
        <p:spPr>
          <a:xfrm>
            <a:off x="608092" y="6477000"/>
            <a:ext cx="2837762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February 2020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70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3E32-7AF2-47B0-AC1A-A5302C84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Unique to your new Press?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BAB4-37ED-4E75-83C3-793395B4D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Newest Print head Technology</a:t>
            </a:r>
          </a:p>
          <a:p>
            <a:pPr lvl="1"/>
            <a:r>
              <a:rPr lang="en-US" dirty="0"/>
              <a:t>Prints with drop size of only 3 </a:t>
            </a:r>
            <a:r>
              <a:rPr lang="en-US" dirty="0" err="1"/>
              <a:t>picoliters</a:t>
            </a:r>
            <a:r>
              <a:rPr lang="en-US" dirty="0"/>
              <a:t> and can also print 6 and 9 </a:t>
            </a:r>
            <a:r>
              <a:rPr lang="en-US" dirty="0" err="1"/>
              <a:t>picoliter</a:t>
            </a:r>
            <a:r>
              <a:rPr lang="en-US" dirty="0"/>
              <a:t> drops if needed.</a:t>
            </a:r>
          </a:p>
          <a:p>
            <a:endParaRPr lang="en-US" dirty="0"/>
          </a:p>
          <a:p>
            <a:r>
              <a:rPr lang="en-US" dirty="0"/>
              <a:t>What is a </a:t>
            </a:r>
            <a:r>
              <a:rPr lang="en-US" dirty="0" err="1"/>
              <a:t>picoliter</a:t>
            </a:r>
            <a:r>
              <a:rPr lang="en-US" dirty="0"/>
              <a:t>?   ( 1 trillionth of a liter)</a:t>
            </a:r>
          </a:p>
          <a:p>
            <a:endParaRPr lang="en-US" dirty="0"/>
          </a:p>
          <a:p>
            <a:r>
              <a:rPr lang="en-US" dirty="0"/>
              <a:t>How small is 1 trillionth  ( 1/1,000,000,000,000)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C68-CBC9-4385-B88A-C4E465D5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0912-A44E-4C6B-90D1-01CB273F89E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1DEB4-9AA9-471F-BB87-6039A325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Landa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42A4-A69F-4078-A3B3-2314ED2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741-0D56-4D19-9B23-72FBA65327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3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 FONT"/>
  <p:tag name="TEXT_TYPE" val="MESSAGE TEXT"/>
  <p:tag name="ISLOCKED" val="TRUE"/>
  <p:tag name="TOP" val="856250000000000E-13"/>
  <p:tag name="LEFT" val="331250000000000E-13"/>
  <p:tag name="HEIGHT" val="275000000000000E-13"/>
  <p:tag name="WIDTH" val="723375000000000E-12"/>
</p:tagLst>
</file>

<file path=ppt/theme/theme1.xml><?xml version="1.0" encoding="utf-8"?>
<a:theme xmlns:a="http://schemas.openxmlformats.org/drawingml/2006/main" name="Landa Black Wide">
  <a:themeElements>
    <a:clrScheme name="Landa">
      <a:dk1>
        <a:srgbClr val="7F7F7F"/>
      </a:dk1>
      <a:lt1>
        <a:sysClr val="window" lastClr="FFFFFF"/>
      </a:lt1>
      <a:dk2>
        <a:srgbClr val="00AEEF"/>
      </a:dk2>
      <a:lt2>
        <a:srgbClr val="FFFFFF"/>
      </a:lt2>
      <a:accent1>
        <a:srgbClr val="00AEEF"/>
      </a:accent1>
      <a:accent2>
        <a:srgbClr val="8EBE3F"/>
      </a:accent2>
      <a:accent3>
        <a:srgbClr val="FFCB05"/>
      </a:accent3>
      <a:accent4>
        <a:srgbClr val="F58220"/>
      </a:accent4>
      <a:accent5>
        <a:srgbClr val="8F53A1"/>
      </a:accent5>
      <a:accent6>
        <a:srgbClr val="D60080"/>
      </a:accent6>
      <a:hlink>
        <a:srgbClr val="2A5CAA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nda Black Wide" id="{2779388A-1938-4276-AECE-D399DD6FEF8A}" vid="{63FF748E-11C2-494B-8BDC-35E72150ED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758A16262C0449E62A51DEDFC20A8" ma:contentTypeVersion="12" ma:contentTypeDescription="Create a new document." ma:contentTypeScope="" ma:versionID="ee1960c69cfec1963997e66dbf25d5ad">
  <xsd:schema xmlns:xsd="http://www.w3.org/2001/XMLSchema" xmlns:xs="http://www.w3.org/2001/XMLSchema" xmlns:p="http://schemas.microsoft.com/office/2006/metadata/properties" xmlns:ns2="d5649df7-f070-4a98-be55-24efbfe67b87" xmlns:ns3="db2d0f1b-3f24-4328-b4f1-3d8229b96b5f" targetNamespace="http://schemas.microsoft.com/office/2006/metadata/properties" ma:root="true" ma:fieldsID="062fa34fa32afaddfc5fc087b9870b22" ns2:_="" ns3:_="">
    <xsd:import namespace="d5649df7-f070-4a98-be55-24efbfe67b87"/>
    <xsd:import namespace="db2d0f1b-3f24-4328-b4f1-3d8229b96b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49df7-f070-4a98-be55-24efbfe67b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d0f1b-3f24-4328-b4f1-3d8229b96b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A1BEB8-395F-498B-BF4C-F0F96F12FE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9EF2B-0635-4457-9CA3-05348ACED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649df7-f070-4a98-be55-24efbfe67b87"/>
    <ds:schemaRef ds:uri="db2d0f1b-3f24-4328-b4f1-3d8229b96b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531D7-C2FA-477F-AB1A-C0BD666DC059}">
  <ds:schemaRefs>
    <ds:schemaRef ds:uri="http://schemas.microsoft.com/office/2006/metadata/properties"/>
    <ds:schemaRef ds:uri="http://purl.org/dc/elements/1.1/"/>
    <ds:schemaRef ds:uri="d5649df7-f070-4a98-be55-24efbfe67b87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db2d0f1b-3f24-4328-b4f1-3d8229b96b5f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Landa</Template>
  <TotalTime>21275</TotalTime>
  <Words>1100</Words>
  <Application>Microsoft Office PowerPoint</Application>
  <PresentationFormat>Custom</PresentationFormat>
  <Paragraphs>294</Paragraphs>
  <Slides>40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UniversLTStd</vt:lpstr>
      <vt:lpstr>Verdana</vt:lpstr>
      <vt:lpstr>Landa Black Wide</vt:lpstr>
      <vt:lpstr>think-cell Slide</vt:lpstr>
      <vt:lpstr>PowerPoint Presentation</vt:lpstr>
      <vt:lpstr>Landa Sales Training </vt:lpstr>
      <vt:lpstr>Agenda</vt:lpstr>
      <vt:lpstr>Agenda</vt:lpstr>
      <vt:lpstr>The Duggal Landa S10 Nanographic Printing® Press  </vt:lpstr>
      <vt:lpstr>What is Unique to your new Press?</vt:lpstr>
      <vt:lpstr>What is Unique to your new Press?</vt:lpstr>
      <vt:lpstr>Landa S10 Inline Coating Unit </vt:lpstr>
      <vt:lpstr>What is Unique to your new Press?</vt:lpstr>
      <vt:lpstr>3 trillionths of a liter is equivalent to</vt:lpstr>
      <vt:lpstr>Landa S10 Nanographic Printing® Press </vt:lpstr>
      <vt:lpstr>Agenda</vt:lpstr>
      <vt:lpstr>Nanography  Dr. Nano explains !!</vt:lpstr>
      <vt:lpstr>Nanography® Main Take-Aways </vt:lpstr>
      <vt:lpstr>Landa NanoInk®</vt:lpstr>
      <vt:lpstr>PowerPoint Presentation</vt:lpstr>
      <vt:lpstr>NanoInk®: Ultra-Thin Images</vt:lpstr>
      <vt:lpstr>The Nanographic Printing® Process</vt:lpstr>
      <vt:lpstr>The Nanographic Printing® Process</vt:lpstr>
      <vt:lpstr>The Nanographic Printing® Process</vt:lpstr>
      <vt:lpstr>Dot Sharpness and Uniformity</vt:lpstr>
      <vt:lpstr>Agenda</vt:lpstr>
      <vt:lpstr>Benefits of the Landa S10 and Nanography  over other Technologies</vt:lpstr>
      <vt:lpstr>Digital Printing for Mainstream Production</vt:lpstr>
      <vt:lpstr>The Widest Color Gamut</vt:lpstr>
      <vt:lpstr>The Sharpest Images</vt:lpstr>
      <vt:lpstr>Any Paper… Without Treatment</vt:lpstr>
      <vt:lpstr>The Right Format</vt:lpstr>
      <vt:lpstr>Production Speeds</vt:lpstr>
      <vt:lpstr>Profitable at Short-Mid Runs</vt:lpstr>
      <vt:lpstr>Sustainable Print Process</vt:lpstr>
      <vt:lpstr>Printing. Without Compromise.</vt:lpstr>
      <vt:lpstr>Agenda</vt:lpstr>
      <vt:lpstr>Innovative, Unique packages</vt:lpstr>
      <vt:lpstr>The Benefits of Personalization</vt:lpstr>
      <vt:lpstr>Short Runs </vt:lpstr>
      <vt:lpstr>Speed to Market &amp; Flexibility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Clements</dc:creator>
  <cp:lastModifiedBy>Kevin Rice</cp:lastModifiedBy>
  <cp:revision>880</cp:revision>
  <cp:lastPrinted>2019-05-19T15:12:48Z</cp:lastPrinted>
  <dcterms:created xsi:type="dcterms:W3CDTF">2016-09-21T07:40:41Z</dcterms:created>
  <dcterms:modified xsi:type="dcterms:W3CDTF">2020-08-25T17:54:51Z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0x0101009EA758A16262C0449E62A51DEDFC20A8</vt:lpwstr>
  </property>
</Properties>
</file>